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notesSlides/notesSlide13.xml" ContentType="application/vnd.openxmlformats-officedocument.presentationml.notesSlide+xml"/>
  <Override PartName="/ppt/charts/chart2.xml" ContentType="application/vnd.openxmlformats-officedocument.drawingml.chart+xml"/>
  <Override PartName="/ppt/drawings/drawing1.xml" ContentType="application/vnd.openxmlformats-officedocument.drawingml.chartshapes+xml"/>
  <Override PartName="/ppt/notesSlides/notesSlide14.xml" ContentType="application/vnd.openxmlformats-officedocument.presentationml.notesSlide+xml"/>
  <Override PartName="/ppt/charts/chart3.xml" ContentType="application/vnd.openxmlformats-officedocument.drawingml.chart+xml"/>
  <Override PartName="/ppt/notesSlides/notesSlide15.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notesSlides/notesSlide16.xml" ContentType="application/vnd.openxmlformats-officedocument.presentationml.notesSlide+xml"/>
  <Override PartName="/ppt/charts/chart6.xml" ContentType="application/vnd.openxmlformats-officedocument.drawingml.chart+xml"/>
  <Override PartName="/ppt/theme/themeOverride1.xml" ContentType="application/vnd.openxmlformats-officedocument.themeOverride+xml"/>
  <Override PartName="/ppt/notesSlides/notesSlide17.xml" ContentType="application/vnd.openxmlformats-officedocument.presentationml.notesSlide+xml"/>
  <Override PartName="/ppt/charts/chart7.xml" ContentType="application/vnd.openxmlformats-officedocument.drawingml.chart+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rts/colors1.xml" ContentType="application/vnd.ms-office.chartcolorstyle+xml"/>
  <Override PartName="/ppt/charts/style1.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25"/>
  </p:notesMasterIdLst>
  <p:sldIdLst>
    <p:sldId id="256" r:id="rId2"/>
    <p:sldId id="293" r:id="rId3"/>
    <p:sldId id="257" r:id="rId4"/>
    <p:sldId id="259" r:id="rId5"/>
    <p:sldId id="294" r:id="rId6"/>
    <p:sldId id="260" r:id="rId7"/>
    <p:sldId id="261" r:id="rId8"/>
    <p:sldId id="301" r:id="rId9"/>
    <p:sldId id="262" r:id="rId10"/>
    <p:sldId id="304" r:id="rId11"/>
    <p:sldId id="263" r:id="rId12"/>
    <p:sldId id="297" r:id="rId13"/>
    <p:sldId id="306" r:id="rId14"/>
    <p:sldId id="305" r:id="rId15"/>
    <p:sldId id="266" r:id="rId16"/>
    <p:sldId id="300" r:id="rId17"/>
    <p:sldId id="298" r:id="rId18"/>
    <p:sldId id="269" r:id="rId19"/>
    <p:sldId id="303" r:id="rId20"/>
    <p:sldId id="270" r:id="rId21"/>
    <p:sldId id="307" r:id="rId22"/>
    <p:sldId id="292" r:id="rId23"/>
    <p:sldId id="288" r:id="rId24"/>
  </p:sldIdLst>
  <p:sldSz cx="9144000" cy="6858000" type="screen4x3"/>
  <p:notesSz cx="6794500" cy="9931400"/>
  <p:defaultTextStyle>
    <a:defPPr>
      <a:defRPr lang="en-GB"/>
    </a:defPPr>
    <a:lvl1pPr algn="l" defTabSz="449263" rtl="0" eaLnBrk="0" fontAlgn="base" hangingPunct="0">
      <a:spcBef>
        <a:spcPct val="0"/>
      </a:spcBef>
      <a:spcAft>
        <a:spcPct val="0"/>
      </a:spcAft>
      <a:defRPr sz="2400" kern="1200">
        <a:solidFill>
          <a:schemeClr val="bg1"/>
        </a:solidFill>
        <a:latin typeface="Arial" panose="020B0604020202020204" pitchFamily="34" charset="0"/>
        <a:ea typeface="ＭＳ Ｐゴシック" panose="020B0600070205080204" pitchFamily="34" charset="-128"/>
        <a:cs typeface="+mn-cs"/>
      </a:defRPr>
    </a:lvl1pPr>
    <a:lvl2pPr marL="742950" indent="-285750" algn="l" defTabSz="449263" rtl="0" eaLnBrk="0" fontAlgn="base" hangingPunct="0">
      <a:spcBef>
        <a:spcPct val="0"/>
      </a:spcBef>
      <a:spcAft>
        <a:spcPct val="0"/>
      </a:spcAft>
      <a:defRPr sz="2400" kern="1200">
        <a:solidFill>
          <a:schemeClr val="bg1"/>
        </a:solidFill>
        <a:latin typeface="Arial" panose="020B0604020202020204" pitchFamily="34" charset="0"/>
        <a:ea typeface="ＭＳ Ｐゴシック" panose="020B0600070205080204" pitchFamily="34" charset="-128"/>
        <a:cs typeface="+mn-cs"/>
      </a:defRPr>
    </a:lvl2pPr>
    <a:lvl3pPr marL="1143000" indent="-228600" algn="l" defTabSz="449263" rtl="0" eaLnBrk="0" fontAlgn="base" hangingPunct="0">
      <a:spcBef>
        <a:spcPct val="0"/>
      </a:spcBef>
      <a:spcAft>
        <a:spcPct val="0"/>
      </a:spcAft>
      <a:defRPr sz="2400" kern="1200">
        <a:solidFill>
          <a:schemeClr val="bg1"/>
        </a:solidFill>
        <a:latin typeface="Arial" panose="020B0604020202020204" pitchFamily="34" charset="0"/>
        <a:ea typeface="ＭＳ Ｐゴシック" panose="020B0600070205080204" pitchFamily="34" charset="-128"/>
        <a:cs typeface="+mn-cs"/>
      </a:defRPr>
    </a:lvl3pPr>
    <a:lvl4pPr marL="1600200" indent="-228600" algn="l" defTabSz="449263" rtl="0" eaLnBrk="0" fontAlgn="base" hangingPunct="0">
      <a:spcBef>
        <a:spcPct val="0"/>
      </a:spcBef>
      <a:spcAft>
        <a:spcPct val="0"/>
      </a:spcAft>
      <a:defRPr sz="2400" kern="1200">
        <a:solidFill>
          <a:schemeClr val="bg1"/>
        </a:solidFill>
        <a:latin typeface="Arial" panose="020B0604020202020204" pitchFamily="34" charset="0"/>
        <a:ea typeface="ＭＳ Ｐゴシック" panose="020B0600070205080204" pitchFamily="34" charset="-128"/>
        <a:cs typeface="+mn-cs"/>
      </a:defRPr>
    </a:lvl4pPr>
    <a:lvl5pPr marL="2057400" indent="-228600" algn="l" defTabSz="449263" rtl="0" eaLnBrk="0" fontAlgn="base" hangingPunct="0">
      <a:spcBef>
        <a:spcPct val="0"/>
      </a:spcBef>
      <a:spcAft>
        <a:spcPct val="0"/>
      </a:spcAft>
      <a:defRPr sz="2400" kern="1200">
        <a:solidFill>
          <a:schemeClr val="bg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bg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bg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bg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bg1"/>
        </a:solidFill>
        <a:latin typeface="Arial" panose="020B0604020202020204" pitchFamily="34" charset="0"/>
        <a:ea typeface="ＭＳ Ｐゴシック" panose="020B0600070205080204" pitchFamily="34" charset="-128"/>
        <a:cs typeface="+mn-cs"/>
      </a:defRPr>
    </a:lvl9pPr>
  </p:defaultTextStyle>
  <p:extLst>
    <p:ext uri="{521415D9-36F7-43E2-AB2F-B90AF26B5E84}">
      <p14:sectionLst xmlns:p14="http://schemas.microsoft.com/office/powerpoint/2010/main">
        <p14:section name="Default Section" id="{57428A13-0858-4F6B-BFEE-8249AD03D634}">
          <p14:sldIdLst>
            <p14:sldId id="256"/>
            <p14:sldId id="293"/>
            <p14:sldId id="257"/>
            <p14:sldId id="259"/>
            <p14:sldId id="294"/>
            <p14:sldId id="260"/>
            <p14:sldId id="261"/>
            <p14:sldId id="301"/>
            <p14:sldId id="262"/>
            <p14:sldId id="304"/>
            <p14:sldId id="263"/>
            <p14:sldId id="297"/>
            <p14:sldId id="306"/>
            <p14:sldId id="305"/>
            <p14:sldId id="266"/>
            <p14:sldId id="300"/>
            <p14:sldId id="298"/>
            <p14:sldId id="269"/>
            <p14:sldId id="303"/>
            <p14:sldId id="270"/>
            <p14:sldId id="307"/>
            <p14:sldId id="292"/>
            <p14:sldId id="288"/>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8" userDrawn="1">
          <p15:clr>
            <a:srgbClr val="A4A3A4"/>
          </p15:clr>
        </p15:guide>
        <p15:guide id="2" pos="214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avares Sara (HES)" initials="TS(" lastIdx="26"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6699FF"/>
    <a:srgbClr val="FFFF66"/>
    <a:srgbClr val="FF7C80"/>
    <a:srgbClr val="99FF66"/>
    <a:srgbClr val="3D20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91" autoAdjust="0"/>
    <p:restoredTop sz="94620" autoAdjust="0"/>
  </p:normalViewPr>
  <p:slideViewPr>
    <p:cSldViewPr>
      <p:cViewPr varScale="1">
        <p:scale>
          <a:sx n="70" d="100"/>
          <a:sy n="70" d="100"/>
        </p:scale>
        <p:origin x="-1494" y="-90"/>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3128"/>
        <p:guide pos="214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3" Type="http://schemas.microsoft.com/office/2011/relationships/chartColorStyle" Target="colors1.xml"/><Relationship Id="rId2" Type="http://schemas.openxmlformats.org/officeDocument/2006/relationships/package" Target="../embeddings/Microsoft_Excel_Worksheet6.xlsx"/><Relationship Id="rId1" Type="http://schemas.openxmlformats.org/officeDocument/2006/relationships/themeOverride" Target="../theme/themeOverride1.xml"/><Relationship Id="rId4" Type="http://schemas.microsoft.com/office/2011/relationships/chartStyle" Target="style1.xml"/></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12"/>
    </mc:Choice>
    <mc:Fallback>
      <c:style val="12"/>
    </mc:Fallback>
  </mc:AlternateContent>
  <c:chart>
    <c:autoTitleDeleted val="1"/>
    <c:plotArea>
      <c:layout/>
      <c:pieChart>
        <c:varyColors val="1"/>
        <c:ser>
          <c:idx val="0"/>
          <c:order val="0"/>
          <c:tx>
            <c:strRef>
              <c:f>Sheet1!$B$1</c:f>
              <c:strCache>
                <c:ptCount val="1"/>
                <c:pt idx="0">
                  <c:v>Column1</c:v>
                </c:pt>
              </c:strCache>
            </c:strRef>
          </c:tx>
          <c:dPt>
            <c:idx val="0"/>
            <c:bubble3D val="0"/>
            <c:spPr>
              <a:solidFill>
                <a:srgbClr val="6699FF"/>
              </a:solidFill>
            </c:spPr>
          </c:dPt>
          <c:dPt>
            <c:idx val="1"/>
            <c:bubble3D val="0"/>
            <c:spPr>
              <a:solidFill>
                <a:srgbClr val="FF7C80"/>
              </a:solidFill>
            </c:spPr>
          </c:dPt>
          <c:dPt>
            <c:idx val="2"/>
            <c:bubble3D val="0"/>
            <c:spPr>
              <a:solidFill>
                <a:srgbClr val="99FF66"/>
              </a:solidFill>
            </c:spPr>
          </c:dPt>
          <c:dPt>
            <c:idx val="4"/>
            <c:bubble3D val="0"/>
            <c:spPr>
              <a:solidFill>
                <a:srgbClr val="FFFF66"/>
              </a:solidFill>
            </c:spPr>
          </c:dPt>
          <c:dLbls>
            <c:dLbl>
              <c:idx val="0"/>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extLst>
          </c:dLbls>
          <c:cat>
            <c:strRef>
              <c:f>Sheet1!$A$2:$A$6</c:f>
              <c:strCache>
                <c:ptCount val="5"/>
                <c:pt idx="0">
                  <c:v>Service informatique (IT)</c:v>
                </c:pt>
                <c:pt idx="1">
                  <c:v>Service de la gestion des données</c:v>
                </c:pt>
                <c:pt idx="2">
                  <c:v>Service juridique</c:v>
                </c:pt>
                <c:pt idx="3">
                  <c:v>Autre</c:v>
                </c:pt>
                <c:pt idx="4">
                  <c:v>Je ne sais pas</c:v>
                </c:pt>
              </c:strCache>
            </c:strRef>
          </c:cat>
          <c:val>
            <c:numRef>
              <c:f>Sheet1!$B$2:$B$6</c:f>
              <c:numCache>
                <c:formatCode>0%</c:formatCode>
                <c:ptCount val="5"/>
                <c:pt idx="0">
                  <c:v>0.61</c:v>
                </c:pt>
                <c:pt idx="1">
                  <c:v>0.19</c:v>
                </c:pt>
                <c:pt idx="2">
                  <c:v>0.06</c:v>
                </c:pt>
                <c:pt idx="3">
                  <c:v>0.22</c:v>
                </c:pt>
                <c:pt idx="4">
                  <c:v>0.13</c:v>
                </c:pt>
              </c:numCache>
            </c:numRef>
          </c:val>
        </c:ser>
        <c:dLbls>
          <c:showLegendKey val="0"/>
          <c:showVal val="0"/>
          <c:showCatName val="0"/>
          <c:showSerName val="0"/>
          <c:showPercent val="1"/>
          <c:showBubbleSize val="0"/>
          <c:showLeaderLines val="1"/>
        </c:dLbls>
        <c:firstSliceAng val="0"/>
      </c:pieChart>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15786439445375824"/>
          <c:y val="0.12004535628117392"/>
          <c:w val="0.71575543249165774"/>
          <c:h val="0.86917922664578828"/>
        </c:manualLayout>
      </c:layout>
      <c:barChart>
        <c:barDir val="bar"/>
        <c:grouping val="clustered"/>
        <c:varyColors val="0"/>
        <c:ser>
          <c:idx val="0"/>
          <c:order val="0"/>
          <c:tx>
            <c:strRef>
              <c:f>Sheet1!$B$1</c:f>
              <c:strCache>
                <c:ptCount val="1"/>
                <c:pt idx="0">
                  <c:v>Series 1</c:v>
                </c:pt>
              </c:strCache>
            </c:strRef>
          </c:tx>
          <c:invertIfNegative val="0"/>
          <c:dPt>
            <c:idx val="0"/>
            <c:invertIfNegative val="0"/>
            <c:bubble3D val="0"/>
            <c:spPr>
              <a:solidFill>
                <a:schemeClr val="accent2">
                  <a:lumMod val="75000"/>
                </a:schemeClr>
              </a:solidFill>
            </c:spPr>
          </c:dPt>
          <c:dPt>
            <c:idx val="1"/>
            <c:invertIfNegative val="0"/>
            <c:bubble3D val="0"/>
            <c:spPr>
              <a:solidFill>
                <a:schemeClr val="accent2">
                  <a:lumMod val="60000"/>
                  <a:lumOff val="40000"/>
                </a:schemeClr>
              </a:solidFill>
            </c:spPr>
          </c:dPt>
          <c:dPt>
            <c:idx val="2"/>
            <c:invertIfNegative val="0"/>
            <c:bubble3D val="0"/>
            <c:spPr>
              <a:solidFill>
                <a:schemeClr val="accent2">
                  <a:lumMod val="40000"/>
                  <a:lumOff val="60000"/>
                </a:schemeClr>
              </a:solidFill>
            </c:spPr>
          </c:dPt>
          <c:dPt>
            <c:idx val="3"/>
            <c:invertIfNegative val="0"/>
            <c:bubble3D val="0"/>
            <c:spPr>
              <a:solidFill>
                <a:schemeClr val="accent2">
                  <a:lumMod val="20000"/>
                  <a:lumOff val="80000"/>
                </a:schemeClr>
              </a:solidFill>
            </c:spPr>
          </c:dPt>
          <c:cat>
            <c:strRef>
              <c:f>Sheet1!$A$2:$A$5</c:f>
              <c:strCache>
                <c:ptCount val="4"/>
                <c:pt idx="0">
                  <c:v>Coût réduit</c:v>
                </c:pt>
                <c:pt idx="1">
                  <c:v>Entreposage additionnel</c:v>
                </c:pt>
                <c:pt idx="2">
                  <c:v>Amélioration du rendement organisationnel</c:v>
                </c:pt>
                <c:pt idx="3">
                  <c:v>Collaboration</c:v>
                </c:pt>
              </c:strCache>
            </c:strRef>
          </c:cat>
          <c:val>
            <c:numRef>
              <c:f>Sheet1!$B$2:$B$5</c:f>
              <c:numCache>
                <c:formatCode>General</c:formatCode>
                <c:ptCount val="4"/>
                <c:pt idx="0">
                  <c:v>21</c:v>
                </c:pt>
                <c:pt idx="1">
                  <c:v>20</c:v>
                </c:pt>
                <c:pt idx="2">
                  <c:v>19</c:v>
                </c:pt>
                <c:pt idx="3">
                  <c:v>15</c:v>
                </c:pt>
              </c:numCache>
            </c:numRef>
          </c:val>
        </c:ser>
        <c:ser>
          <c:idx val="1"/>
          <c:order val="1"/>
          <c:tx>
            <c:strRef>
              <c:f>Sheet1!$C$1</c:f>
              <c:strCache>
                <c:ptCount val="1"/>
                <c:pt idx="0">
                  <c:v>Column1</c:v>
                </c:pt>
              </c:strCache>
            </c:strRef>
          </c:tx>
          <c:invertIfNegative val="0"/>
          <c:cat>
            <c:strRef>
              <c:f>Sheet1!$A$2:$A$5</c:f>
              <c:strCache>
                <c:ptCount val="4"/>
                <c:pt idx="0">
                  <c:v>Coût réduit</c:v>
                </c:pt>
                <c:pt idx="1">
                  <c:v>Entreposage additionnel</c:v>
                </c:pt>
                <c:pt idx="2">
                  <c:v>Amélioration du rendement organisationnel</c:v>
                </c:pt>
                <c:pt idx="3">
                  <c:v>Collaboration</c:v>
                </c:pt>
              </c:strCache>
            </c:strRef>
          </c:cat>
          <c:val>
            <c:numRef>
              <c:f>Sheet1!$C$2:$C$5</c:f>
              <c:numCache>
                <c:formatCode>General</c:formatCode>
                <c:ptCount val="4"/>
              </c:numCache>
            </c:numRef>
          </c:val>
        </c:ser>
        <c:ser>
          <c:idx val="2"/>
          <c:order val="2"/>
          <c:tx>
            <c:strRef>
              <c:f>Sheet1!$D$1</c:f>
              <c:strCache>
                <c:ptCount val="1"/>
                <c:pt idx="0">
                  <c:v>Column2</c:v>
                </c:pt>
              </c:strCache>
            </c:strRef>
          </c:tx>
          <c:invertIfNegative val="0"/>
          <c:cat>
            <c:strRef>
              <c:f>Sheet1!$A$2:$A$5</c:f>
              <c:strCache>
                <c:ptCount val="4"/>
                <c:pt idx="0">
                  <c:v>Coût réduit</c:v>
                </c:pt>
                <c:pt idx="1">
                  <c:v>Entreposage additionnel</c:v>
                </c:pt>
                <c:pt idx="2">
                  <c:v>Amélioration du rendement organisationnel</c:v>
                </c:pt>
                <c:pt idx="3">
                  <c:v>Collaboration</c:v>
                </c:pt>
              </c:strCache>
            </c:strRef>
          </c:cat>
          <c:val>
            <c:numRef>
              <c:f>Sheet1!$D$2:$D$5</c:f>
              <c:numCache>
                <c:formatCode>General</c:formatCode>
                <c:ptCount val="4"/>
              </c:numCache>
            </c:numRef>
          </c:val>
        </c:ser>
        <c:dLbls>
          <c:showLegendKey val="0"/>
          <c:showVal val="0"/>
          <c:showCatName val="0"/>
          <c:showSerName val="0"/>
          <c:showPercent val="0"/>
          <c:showBubbleSize val="0"/>
        </c:dLbls>
        <c:gapWidth val="0"/>
        <c:overlap val="78"/>
        <c:axId val="33224960"/>
        <c:axId val="34406400"/>
      </c:barChart>
      <c:catAx>
        <c:axId val="33224960"/>
        <c:scaling>
          <c:orientation val="minMax"/>
        </c:scaling>
        <c:delete val="0"/>
        <c:axPos val="l"/>
        <c:numFmt formatCode="General" sourceLinked="1"/>
        <c:majorTickMark val="none"/>
        <c:minorTickMark val="none"/>
        <c:tickLblPos val="nextTo"/>
        <c:txPr>
          <a:bodyPr rot="-60000000" vert="horz"/>
          <a:lstStyle/>
          <a:p>
            <a:pPr>
              <a:defRPr sz="1400"/>
            </a:pPr>
            <a:endParaRPr lang="en-US"/>
          </a:p>
        </c:txPr>
        <c:crossAx val="34406400"/>
        <c:crosses val="autoZero"/>
        <c:auto val="1"/>
        <c:lblAlgn val="ctr"/>
        <c:lblOffset val="100"/>
        <c:noMultiLvlLbl val="0"/>
      </c:catAx>
      <c:valAx>
        <c:axId val="34406400"/>
        <c:scaling>
          <c:orientation val="minMax"/>
        </c:scaling>
        <c:delete val="1"/>
        <c:axPos val="b"/>
        <c:majorGridlines/>
        <c:numFmt formatCode="General" sourceLinked="1"/>
        <c:majorTickMark val="none"/>
        <c:minorTickMark val="none"/>
        <c:tickLblPos val="nextTo"/>
        <c:crossAx val="33224960"/>
        <c:crosses val="autoZero"/>
        <c:crossBetween val="between"/>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manualLayout>
          <c:layoutTarget val="inner"/>
          <c:xMode val="edge"/>
          <c:yMode val="edge"/>
          <c:x val="0.14317541557305336"/>
          <c:y val="2.5557641833232385E-2"/>
          <c:w val="0.84289709098862642"/>
          <c:h val="0.49572259236826166"/>
        </c:manualLayout>
      </c:layout>
      <c:bar3DChart>
        <c:barDir val="col"/>
        <c:grouping val="clustered"/>
        <c:varyColors val="0"/>
        <c:ser>
          <c:idx val="0"/>
          <c:order val="0"/>
          <c:tx>
            <c:strRef>
              <c:f>Sheet1!$B$1</c:f>
              <c:strCache>
                <c:ptCount val="1"/>
                <c:pt idx="0">
                  <c:v>Series 1</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Sécurité des données</c:v>
                </c:pt>
                <c:pt idx="1">
                  <c:v>La vie privée</c:v>
                </c:pt>
                <c:pt idx="2">
                  <c:v>Problèmes techniques</c:v>
                </c:pt>
                <c:pt idx="3">
                  <c:v>Répercussions juridiques</c:v>
                </c:pt>
                <c:pt idx="4">
                  <c:v>Perte de contrôle</c:v>
                </c:pt>
                <c:pt idx="5">
                  <c:v>Coût</c:v>
                </c:pt>
                <c:pt idx="6">
                  <c:v>Pas informé</c:v>
                </c:pt>
                <c:pt idx="7">
                  <c:v>Manque de confiance</c:v>
                </c:pt>
              </c:strCache>
            </c:strRef>
          </c:cat>
          <c:val>
            <c:numRef>
              <c:f>Sheet1!$B$2:$B$9</c:f>
              <c:numCache>
                <c:formatCode>0%</c:formatCode>
                <c:ptCount val="8"/>
                <c:pt idx="0">
                  <c:v>0.56000000000000005</c:v>
                </c:pt>
                <c:pt idx="1">
                  <c:v>0.4</c:v>
                </c:pt>
                <c:pt idx="2">
                  <c:v>0.2</c:v>
                </c:pt>
                <c:pt idx="3">
                  <c:v>0.48</c:v>
                </c:pt>
                <c:pt idx="4">
                  <c:v>0.44</c:v>
                </c:pt>
                <c:pt idx="5">
                  <c:v>0.32</c:v>
                </c:pt>
                <c:pt idx="6">
                  <c:v>0.32</c:v>
                </c:pt>
                <c:pt idx="7">
                  <c:v>0.16</c:v>
                </c:pt>
              </c:numCache>
            </c:numRef>
          </c:val>
        </c:ser>
        <c:dLbls>
          <c:showLegendKey val="0"/>
          <c:showVal val="1"/>
          <c:showCatName val="0"/>
          <c:showSerName val="0"/>
          <c:showPercent val="0"/>
          <c:showBubbleSize val="0"/>
        </c:dLbls>
        <c:gapWidth val="75"/>
        <c:shape val="box"/>
        <c:axId val="34441472"/>
        <c:axId val="34468992"/>
        <c:axId val="0"/>
      </c:bar3DChart>
      <c:catAx>
        <c:axId val="34441472"/>
        <c:scaling>
          <c:orientation val="minMax"/>
        </c:scaling>
        <c:delete val="0"/>
        <c:axPos val="b"/>
        <c:numFmt formatCode="General" sourceLinked="0"/>
        <c:majorTickMark val="none"/>
        <c:minorTickMark val="none"/>
        <c:tickLblPos val="nextTo"/>
        <c:txPr>
          <a:bodyPr/>
          <a:lstStyle/>
          <a:p>
            <a:pPr>
              <a:defRPr sz="2000"/>
            </a:pPr>
            <a:endParaRPr lang="en-US"/>
          </a:p>
        </c:txPr>
        <c:crossAx val="34468992"/>
        <c:crosses val="autoZero"/>
        <c:auto val="1"/>
        <c:lblAlgn val="ctr"/>
        <c:lblOffset val="100"/>
        <c:noMultiLvlLbl val="0"/>
      </c:catAx>
      <c:valAx>
        <c:axId val="34468992"/>
        <c:scaling>
          <c:orientation val="minMax"/>
        </c:scaling>
        <c:delete val="0"/>
        <c:axPos val="l"/>
        <c:numFmt formatCode="0%" sourceLinked="1"/>
        <c:majorTickMark val="none"/>
        <c:minorTickMark val="none"/>
        <c:tickLblPos val="nextTo"/>
        <c:crossAx val="3444147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1"/>
    <c:plotArea>
      <c:layout>
        <c:manualLayout>
          <c:layoutTarget val="inner"/>
          <c:xMode val="edge"/>
          <c:yMode val="edge"/>
          <c:x val="0.16769685931410125"/>
          <c:y val="7.1647426408168128E-3"/>
          <c:w val="0.44787081121093292"/>
          <c:h val="0.812272793214318"/>
        </c:manualLayout>
      </c:layout>
      <c:pieChart>
        <c:varyColors val="1"/>
        <c:ser>
          <c:idx val="0"/>
          <c:order val="0"/>
          <c:tx>
            <c:strRef>
              <c:f>Sheet1!$B$1</c:f>
              <c:strCache>
                <c:ptCount val="1"/>
                <c:pt idx="0">
                  <c:v>Column1</c:v>
                </c:pt>
              </c:strCache>
            </c:strRef>
          </c:tx>
          <c:dPt>
            <c:idx val="0"/>
            <c:bubble3D val="0"/>
          </c:dPt>
          <c:dPt>
            <c:idx val="1"/>
            <c:bubble3D val="0"/>
          </c:dPt>
          <c:dPt>
            <c:idx val="2"/>
            <c:bubble3D val="0"/>
          </c:dPt>
          <c:dPt>
            <c:idx val="3"/>
            <c:bubble3D val="0"/>
          </c:dPt>
          <c:dPt>
            <c:idx val="4"/>
            <c:bubble3D val="0"/>
          </c:dPt>
          <c:dPt>
            <c:idx val="5"/>
            <c:bubble3D val="0"/>
          </c:dPt>
          <c:dLbls>
            <c:spPr>
              <a:noFill/>
              <a:ln>
                <a:noFill/>
              </a:ln>
              <a:effectLst/>
            </c:spPr>
            <c:txPr>
              <a:bodyPr rot="0" vert="horz"/>
              <a:lstStyle/>
              <a:p>
                <a:pPr>
                  <a:defRPr/>
                </a:pPr>
                <a:endParaRPr lang="en-US"/>
              </a:p>
            </c:txPr>
            <c:dLblPos val="inEnd"/>
            <c:showLegendKey val="0"/>
            <c:showVal val="0"/>
            <c:showCatName val="0"/>
            <c:showSerName val="0"/>
            <c:showPercent val="1"/>
            <c:showBubbleSize val="0"/>
            <c:showLeaderLines val="1"/>
            <c:extLst>
              <c:ext xmlns:c15="http://schemas.microsoft.com/office/drawing/2012/chart" uri="{CE6537A1-D6FC-4f65-9D91-7224C49458BB}"/>
            </c:extLst>
          </c:dLbls>
          <c:cat>
            <c:strRef>
              <c:f>Sheet1!$A$2:$A$7</c:f>
              <c:strCache>
                <c:ptCount val="6"/>
                <c:pt idx="0">
                  <c:v>SaaS</c:v>
                </c:pt>
                <c:pt idx="1">
                  <c:v>IaaS</c:v>
                </c:pt>
                <c:pt idx="3">
                  <c:v>PaaS</c:v>
                </c:pt>
                <c:pt idx="4">
                  <c:v>Autre</c:v>
                </c:pt>
                <c:pt idx="5">
                  <c:v>Je ne sais pas</c:v>
                </c:pt>
              </c:strCache>
            </c:strRef>
          </c:cat>
          <c:val>
            <c:numRef>
              <c:f>Sheet1!$B$2:$B$7</c:f>
              <c:numCache>
                <c:formatCode>General</c:formatCode>
                <c:ptCount val="6"/>
                <c:pt idx="0">
                  <c:v>58</c:v>
                </c:pt>
                <c:pt idx="1">
                  <c:v>24</c:v>
                </c:pt>
                <c:pt idx="3">
                  <c:v>16</c:v>
                </c:pt>
                <c:pt idx="4">
                  <c:v>10</c:v>
                </c:pt>
                <c:pt idx="5">
                  <c:v>29</c:v>
                </c:pt>
              </c:numCache>
            </c:numRef>
          </c:val>
        </c:ser>
        <c:dLbls>
          <c:dLblPos val="inEnd"/>
          <c:showLegendKey val="0"/>
          <c:showVal val="0"/>
          <c:showCatName val="0"/>
          <c:showSerName val="0"/>
          <c:showPercent val="1"/>
          <c:showBubbleSize val="0"/>
          <c:showLeaderLines val="1"/>
        </c:dLbls>
        <c:firstSliceAng val="0"/>
      </c:pieChart>
    </c:plotArea>
    <c:legend>
      <c:legendPos val="r"/>
      <c:legendEntry>
        <c:idx val="2"/>
        <c:delete val="1"/>
      </c:legendEntry>
      <c:layout>
        <c:manualLayout>
          <c:xMode val="edge"/>
          <c:yMode val="edge"/>
          <c:x val="0.63174501508206993"/>
          <c:y val="0.14910653586334496"/>
          <c:w val="0.33840423864927333"/>
          <c:h val="0.51052988253517495"/>
        </c:manualLayout>
      </c:layout>
      <c:overlay val="0"/>
      <c:txPr>
        <a:bodyPr rot="0" vert="horz"/>
        <a:lstStyle/>
        <a:p>
          <a:pPr>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12"/>
    </mc:Choice>
    <mc:Fallback>
      <c:style val="12"/>
    </mc:Fallback>
  </mc:AlternateContent>
  <c:chart>
    <c:autoTitleDeleted val="1"/>
    <c:plotArea>
      <c:layout/>
      <c:pieChart>
        <c:varyColors val="1"/>
        <c:ser>
          <c:idx val="0"/>
          <c:order val="0"/>
          <c:tx>
            <c:strRef>
              <c:f>Sheet1!$B$1</c:f>
              <c:strCache>
                <c:ptCount val="1"/>
                <c:pt idx="0">
                  <c:v>Column1</c:v>
                </c:pt>
              </c:strCache>
            </c:strRef>
          </c:tx>
          <c:dPt>
            <c:idx val="3"/>
            <c:bubble3D val="0"/>
            <c:explosion val="1"/>
          </c:dPt>
          <c:dLbls>
            <c:dLbl>
              <c:idx val="3"/>
              <c:layout>
                <c:manualLayout>
                  <c:x val="3.6024066906890875E-2"/>
                  <c:y val="2.2176290463692037E-2"/>
                </c:manualLayout>
              </c:layout>
              <c:showLegendKey val="0"/>
              <c:showVal val="0"/>
              <c:showCatName val="0"/>
              <c:showSerName val="0"/>
              <c:showPercent val="1"/>
              <c:showBubbleSize val="0"/>
              <c:extLst>
                <c:ext xmlns:c15="http://schemas.microsoft.com/office/drawing/2012/chart" uri="{CE6537A1-D6FC-4f65-9D91-7224C49458BB}"/>
              </c:extLst>
            </c:dLbl>
            <c:dLbl>
              <c:idx val="5"/>
              <c:layout>
                <c:manualLayout>
                  <c:x val="2.0579652119756216E-2"/>
                  <c:y val="1.809154537500994E-2"/>
                </c:manualLayout>
              </c:layout>
              <c:showLegendKey val="0"/>
              <c:showVal val="0"/>
              <c:showCatName val="0"/>
              <c:showSerName val="0"/>
              <c:showPercent val="1"/>
              <c:showBubbleSize val="0"/>
              <c:extLst>
                <c:ext xmlns:c15="http://schemas.microsoft.com/office/drawing/2012/chart" uri="{CE6537A1-D6FC-4f65-9D91-7224C49458BB}"/>
              </c:extLst>
            </c:dLbl>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extLst>
          </c:dLbls>
          <c:cat>
            <c:strRef>
              <c:f>Sheet1!$A$2:$A$7</c:f>
              <c:strCache>
                <c:ptCount val="6"/>
                <c:pt idx="0">
                  <c:v>Cloud publique</c:v>
                </c:pt>
                <c:pt idx="1">
                  <c:v>Cloud privé</c:v>
                </c:pt>
                <c:pt idx="2">
                  <c:v>Cloud hybride</c:v>
                </c:pt>
                <c:pt idx="3">
                  <c:v>Cloud communautaire</c:v>
                </c:pt>
                <c:pt idx="4">
                  <c:v>Je ne sais pas</c:v>
                </c:pt>
                <c:pt idx="5">
                  <c:v>Autre</c:v>
                </c:pt>
              </c:strCache>
            </c:strRef>
          </c:cat>
          <c:val>
            <c:numRef>
              <c:f>Sheet1!$B$2:$B$7</c:f>
              <c:numCache>
                <c:formatCode>0%</c:formatCode>
                <c:ptCount val="6"/>
                <c:pt idx="0">
                  <c:v>0.28999999999999998</c:v>
                </c:pt>
                <c:pt idx="1">
                  <c:v>0.27</c:v>
                </c:pt>
                <c:pt idx="2">
                  <c:v>0.24</c:v>
                </c:pt>
                <c:pt idx="3">
                  <c:v>0.04</c:v>
                </c:pt>
                <c:pt idx="4">
                  <c:v>0.11</c:v>
                </c:pt>
                <c:pt idx="5">
                  <c:v>0.05</c:v>
                </c:pt>
              </c:numCache>
            </c:numRef>
          </c:val>
        </c:ser>
        <c:dLbls>
          <c:showLegendKey val="0"/>
          <c:showVal val="0"/>
          <c:showCatName val="0"/>
          <c:showSerName val="0"/>
          <c:showPercent val="1"/>
          <c:showBubbleSize val="0"/>
          <c:showLeaderLines val="1"/>
        </c:dLbls>
        <c:firstSliceAng val="0"/>
      </c:pieChart>
    </c:plotArea>
    <c:legend>
      <c:legendPos val="r"/>
      <c:layout>
        <c:manualLayout>
          <c:xMode val="edge"/>
          <c:yMode val="edge"/>
          <c:x val="0.55905178166288538"/>
          <c:y val="0.25903085977889129"/>
          <c:w val="0.44094821833711462"/>
          <c:h val="0.55837409528354398"/>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6587222733389904"/>
          <c:y val="0.17725448975821897"/>
          <c:w val="0.39442161193928649"/>
          <c:h val="0.73769666326642724"/>
        </c:manualLayout>
      </c:layout>
      <c:doughnutChart>
        <c:varyColors val="1"/>
        <c:ser>
          <c:idx val="0"/>
          <c:order val="0"/>
          <c:tx>
            <c:strRef>
              <c:f>Sheet1!$B$1</c:f>
              <c:strCache>
                <c:ptCount val="1"/>
                <c:pt idx="0">
                  <c:v>SLA Negotiation</c:v>
                </c:pt>
              </c:strCache>
            </c:strRef>
          </c:tx>
          <c:spPr>
            <a:effectLst>
              <a:glow rad="228600">
                <a:schemeClr val="accent3">
                  <a:satMod val="175000"/>
                  <a:alpha val="40000"/>
                </a:schemeClr>
              </a:glow>
              <a:softEdge rad="0"/>
            </a:effectLst>
            <a:scene3d>
              <a:camera prst="orthographicFront"/>
              <a:lightRig rig="brightRoom" dir="t"/>
            </a:scene3d>
            <a:sp3d>
              <a:bevelT w="0" h="0"/>
            </a:sp3d>
          </c:spPr>
          <c:dPt>
            <c:idx val="0"/>
            <c:bubble3D val="0"/>
            <c:spPr>
              <a:solidFill>
                <a:schemeClr val="accent1"/>
              </a:solidFill>
              <a:ln>
                <a:noFill/>
              </a:ln>
              <a:effectLst>
                <a:glow rad="228600">
                  <a:schemeClr val="accent3">
                    <a:satMod val="175000"/>
                    <a:alpha val="40000"/>
                  </a:schemeClr>
                </a:glow>
                <a:softEdge rad="0"/>
              </a:effectLst>
              <a:scene3d>
                <a:camera prst="orthographicFront"/>
                <a:lightRig rig="brightRoom" dir="t"/>
              </a:scene3d>
              <a:sp3d>
                <a:bevelT w="0" h="0"/>
              </a:sp3d>
            </c:spPr>
          </c:dPt>
          <c:dPt>
            <c:idx val="1"/>
            <c:bubble3D val="0"/>
            <c:spPr>
              <a:solidFill>
                <a:schemeClr val="accent2"/>
              </a:solidFill>
              <a:ln>
                <a:noFill/>
              </a:ln>
              <a:effectLst>
                <a:glow rad="228600">
                  <a:schemeClr val="accent3">
                    <a:satMod val="175000"/>
                    <a:alpha val="40000"/>
                  </a:schemeClr>
                </a:glow>
                <a:softEdge rad="0"/>
              </a:effectLst>
              <a:scene3d>
                <a:camera prst="orthographicFront"/>
                <a:lightRig rig="brightRoom" dir="t"/>
              </a:scene3d>
              <a:sp3d>
                <a:bevelT w="0" h="0"/>
              </a:sp3d>
            </c:spPr>
          </c:dPt>
          <c:dPt>
            <c:idx val="2"/>
            <c:bubble3D val="0"/>
            <c:spPr>
              <a:solidFill>
                <a:schemeClr val="accent3"/>
              </a:solidFill>
              <a:ln>
                <a:noFill/>
              </a:ln>
              <a:effectLst>
                <a:glow rad="228600">
                  <a:schemeClr val="accent3">
                    <a:satMod val="175000"/>
                    <a:alpha val="40000"/>
                  </a:schemeClr>
                </a:glow>
                <a:softEdge rad="0"/>
              </a:effectLst>
              <a:scene3d>
                <a:camera prst="orthographicFront"/>
                <a:lightRig rig="brightRoom" dir="t"/>
              </a:scene3d>
              <a:sp3d>
                <a:bevelT w="0" h="0"/>
              </a:sp3d>
            </c:spPr>
          </c:dPt>
          <c:dPt>
            <c:idx val="3"/>
            <c:bubble3D val="0"/>
            <c:spPr>
              <a:solidFill>
                <a:schemeClr val="accent4"/>
              </a:solidFill>
              <a:ln>
                <a:noFill/>
              </a:ln>
              <a:effectLst>
                <a:glow rad="228600">
                  <a:schemeClr val="accent3">
                    <a:satMod val="175000"/>
                    <a:alpha val="40000"/>
                  </a:schemeClr>
                </a:glow>
                <a:softEdge rad="0"/>
              </a:effectLst>
              <a:scene3d>
                <a:camera prst="orthographicFront"/>
                <a:lightRig rig="brightRoom" dir="t"/>
              </a:scene3d>
              <a:sp3d>
                <a:bevelT w="0" h="0"/>
              </a:sp3d>
            </c:spPr>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lt1"/>
                    </a:solidFill>
                    <a:latin typeface="+mn-lt"/>
                    <a:ea typeface="+mn-ea"/>
                    <a:cs typeface="+mn-cs"/>
                  </a:defRPr>
                </a:pPr>
                <a:endParaRPr lang="en-US"/>
              </a:p>
            </c:txP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Sheet1!$A$2:$A$3</c:f>
              <c:strCache>
                <c:ptCount val="2"/>
                <c:pt idx="0">
                  <c:v>Oui</c:v>
                </c:pt>
                <c:pt idx="1">
                  <c:v>Non</c:v>
                </c:pt>
              </c:strCache>
            </c:strRef>
          </c:cat>
          <c:val>
            <c:numRef>
              <c:f>Sheet1!$B$2:$B$3</c:f>
              <c:numCache>
                <c:formatCode>General</c:formatCode>
                <c:ptCount val="2"/>
                <c:pt idx="0">
                  <c:v>14</c:v>
                </c:pt>
                <c:pt idx="1">
                  <c:v>25</c:v>
                </c:pt>
              </c:numCache>
            </c:numRef>
          </c:val>
        </c:ser>
        <c:dLbls>
          <c:showLegendKey val="0"/>
          <c:showVal val="0"/>
          <c:showCatName val="0"/>
          <c:showSerName val="0"/>
          <c:showPercent val="1"/>
          <c:showBubbleSize val="0"/>
          <c:showLeaderLines val="1"/>
        </c:dLbls>
        <c:firstSliceAng val="17"/>
        <c:holeSize val="35"/>
      </c:doughnutChart>
      <c:spPr>
        <a:noFill/>
        <a:ln>
          <a:noFill/>
        </a:ln>
        <a:effectLst/>
      </c:spPr>
    </c:plotArea>
    <c:legend>
      <c:legendPos val="r"/>
      <c:layout>
        <c:manualLayout>
          <c:xMode val="edge"/>
          <c:yMode val="edge"/>
          <c:x val="0.77068121909253662"/>
          <c:y val="0.44543298229328787"/>
          <c:w val="0.15987141574610081"/>
          <c:h val="0.34086499796266273"/>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24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noFill/>
    <a:ln w="9525" cap="flat" cmpd="sng" algn="ctr">
      <a:solidFill>
        <a:schemeClr val="dk1">
          <a:lumMod val="25000"/>
          <a:lumOff val="75000"/>
        </a:schemeClr>
      </a:solidFill>
      <a:round/>
    </a:ln>
    <a:effectLst/>
  </c:spPr>
  <c:txPr>
    <a:bodyPr/>
    <a:lstStyle/>
    <a:p>
      <a:pPr>
        <a:defRPr/>
      </a:pPr>
      <a:endParaRPr lang="en-US"/>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manualLayout>
          <c:layoutTarget val="inner"/>
          <c:xMode val="edge"/>
          <c:yMode val="edge"/>
          <c:x val="0.10654061017602158"/>
          <c:y val="4.2521250894774515E-2"/>
          <c:w val="0.87663981795853496"/>
          <c:h val="0.56056415533285608"/>
        </c:manualLayout>
      </c:layout>
      <c:bar3DChart>
        <c:barDir val="col"/>
        <c:grouping val="clustered"/>
        <c:varyColors val="0"/>
        <c:ser>
          <c:idx val="0"/>
          <c:order val="0"/>
          <c:tx>
            <c:strRef>
              <c:f>Sheet1!$B$1</c:f>
              <c:strCache>
                <c:ptCount val="1"/>
                <c:pt idx="0">
                  <c:v>Series 1</c:v>
                </c:pt>
              </c:strCache>
            </c:strRef>
          </c:tx>
          <c:spPr>
            <a:solidFill>
              <a:schemeClr val="accent2">
                <a:lumMod val="60000"/>
                <a:lumOff val="40000"/>
              </a:schemeClr>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L'accès aux données</c:v>
                </c:pt>
                <c:pt idx="1">
                  <c:v>Gestion des données</c:v>
                </c:pt>
                <c:pt idx="2">
                  <c:v>Menace de la vie privée</c:v>
                </c:pt>
                <c:pt idx="3">
                  <c:v>Perte d'info</c:v>
                </c:pt>
                <c:pt idx="4">
                  <c:v>Sécurité à l'intérieure de l'organisation</c:v>
                </c:pt>
                <c:pt idx="5">
                  <c:v>Juridiques</c:v>
                </c:pt>
                <c:pt idx="6">
                  <c:v>Infraction à la sécurité</c:v>
                </c:pt>
                <c:pt idx="7">
                  <c:v>Coûts imprévus</c:v>
                </c:pt>
                <c:pt idx="8">
                  <c:v>Juridico-informatique</c:v>
                </c:pt>
                <c:pt idx="9">
                  <c:v>Pas au courant</c:v>
                </c:pt>
                <c:pt idx="10">
                  <c:v>Autre</c:v>
                </c:pt>
              </c:strCache>
            </c:strRef>
          </c:cat>
          <c:val>
            <c:numRef>
              <c:f>Sheet1!$B$2:$B$12</c:f>
              <c:numCache>
                <c:formatCode>0%</c:formatCode>
                <c:ptCount val="11"/>
                <c:pt idx="0">
                  <c:v>0.34</c:v>
                </c:pt>
                <c:pt idx="1">
                  <c:v>0.26</c:v>
                </c:pt>
                <c:pt idx="2">
                  <c:v>0.23</c:v>
                </c:pt>
                <c:pt idx="3">
                  <c:v>0.18</c:v>
                </c:pt>
                <c:pt idx="4">
                  <c:v>0.18</c:v>
                </c:pt>
                <c:pt idx="5">
                  <c:v>0.18</c:v>
                </c:pt>
                <c:pt idx="6">
                  <c:v>0.15</c:v>
                </c:pt>
                <c:pt idx="7">
                  <c:v>0.11</c:v>
                </c:pt>
                <c:pt idx="8">
                  <c:v>0.04</c:v>
                </c:pt>
                <c:pt idx="9">
                  <c:v>0.34</c:v>
                </c:pt>
                <c:pt idx="10">
                  <c:v>0.14000000000000001</c:v>
                </c:pt>
              </c:numCache>
            </c:numRef>
          </c:val>
        </c:ser>
        <c:dLbls>
          <c:showLegendKey val="0"/>
          <c:showVal val="0"/>
          <c:showCatName val="0"/>
          <c:showSerName val="0"/>
          <c:showPercent val="0"/>
          <c:showBubbleSize val="0"/>
        </c:dLbls>
        <c:gapWidth val="150"/>
        <c:shape val="box"/>
        <c:axId val="31674752"/>
        <c:axId val="31676288"/>
        <c:axId val="0"/>
      </c:bar3DChart>
      <c:catAx>
        <c:axId val="31674752"/>
        <c:scaling>
          <c:orientation val="minMax"/>
        </c:scaling>
        <c:delete val="0"/>
        <c:axPos val="b"/>
        <c:numFmt formatCode="General" sourceLinked="0"/>
        <c:majorTickMark val="out"/>
        <c:minorTickMark val="none"/>
        <c:tickLblPos val="nextTo"/>
        <c:txPr>
          <a:bodyPr/>
          <a:lstStyle/>
          <a:p>
            <a:pPr>
              <a:defRPr sz="1700" baseline="0"/>
            </a:pPr>
            <a:endParaRPr lang="en-US"/>
          </a:p>
        </c:txPr>
        <c:crossAx val="31676288"/>
        <c:crosses val="autoZero"/>
        <c:auto val="1"/>
        <c:lblAlgn val="ctr"/>
        <c:lblOffset val="100"/>
        <c:noMultiLvlLbl val="0"/>
      </c:catAx>
      <c:valAx>
        <c:axId val="31676288"/>
        <c:scaling>
          <c:orientation val="minMax"/>
        </c:scaling>
        <c:delete val="0"/>
        <c:axPos val="l"/>
        <c:majorGridlines/>
        <c:numFmt formatCode="0%" sourceLinked="1"/>
        <c:majorTickMark val="out"/>
        <c:minorTickMark val="none"/>
        <c:tickLblPos val="nextTo"/>
        <c:crossAx val="3167475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drawings/drawing1.xml><?xml version="1.0" encoding="utf-8"?>
<c:userShapes xmlns:c="http://schemas.openxmlformats.org/drawingml/2006/chart">
  <cdr:relSizeAnchor xmlns:cdr="http://schemas.openxmlformats.org/drawingml/2006/chartDrawing">
    <cdr:from>
      <cdr:x>0.87291</cdr:x>
      <cdr:y>0.85731</cdr:y>
    </cdr:from>
    <cdr:to>
      <cdr:x>0.9906</cdr:x>
      <cdr:y>1</cdr:y>
    </cdr:to>
    <cdr:sp macro="" textlink="">
      <cdr:nvSpPr>
        <cdr:cNvPr id="2" name="ZoneTexte 1"/>
        <cdr:cNvSpPr txBox="1"/>
      </cdr:nvSpPr>
      <cdr:spPr>
        <a:xfrm xmlns:a="http://schemas.openxmlformats.org/drawingml/2006/main">
          <a:off x="6781800" y="3200400"/>
          <a:ext cx="914400" cy="53267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fr-CH" sz="1100" dirty="0"/>
        </a:p>
      </cdr:txBody>
    </cdr:sp>
  </cdr:relSizeAnchor>
  <cdr:relSizeAnchor xmlns:cdr="http://schemas.openxmlformats.org/drawingml/2006/chartDrawing">
    <cdr:from>
      <cdr:x>0.91214</cdr:x>
      <cdr:y>0.1633</cdr:y>
    </cdr:from>
    <cdr:to>
      <cdr:x>1</cdr:x>
      <cdr:y>0.9825</cdr:y>
    </cdr:to>
    <cdr:sp macro="" textlink="">
      <cdr:nvSpPr>
        <cdr:cNvPr id="3" name="ZoneTexte 2"/>
        <cdr:cNvSpPr txBox="1"/>
      </cdr:nvSpPr>
      <cdr:spPr>
        <a:xfrm xmlns:a="http://schemas.openxmlformats.org/drawingml/2006/main">
          <a:off x="7437020" y="609600"/>
          <a:ext cx="716380" cy="305816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fr-CH" sz="2800" b="1" dirty="0" smtClean="0"/>
            <a:t>4</a:t>
          </a:r>
        </a:p>
        <a:p xmlns:a="http://schemas.openxmlformats.org/drawingml/2006/main">
          <a:endParaRPr lang="fr-CH" sz="2800" b="1" dirty="0" smtClean="0"/>
        </a:p>
        <a:p xmlns:a="http://schemas.openxmlformats.org/drawingml/2006/main">
          <a:r>
            <a:rPr lang="fr-CH" sz="2800" b="1" dirty="0"/>
            <a:t>3</a:t>
          </a:r>
          <a:endParaRPr lang="fr-CH" sz="2800" b="1" dirty="0" smtClean="0"/>
        </a:p>
        <a:p xmlns:a="http://schemas.openxmlformats.org/drawingml/2006/main">
          <a:endParaRPr lang="fr-CH" sz="2800" b="1" dirty="0"/>
        </a:p>
        <a:p xmlns:a="http://schemas.openxmlformats.org/drawingml/2006/main">
          <a:r>
            <a:rPr lang="fr-CH" sz="2800" b="1" dirty="0"/>
            <a:t>2</a:t>
          </a:r>
          <a:endParaRPr lang="fr-CH" sz="2800" b="1" dirty="0" smtClean="0"/>
        </a:p>
        <a:p xmlns:a="http://schemas.openxmlformats.org/drawingml/2006/main">
          <a:endParaRPr lang="fr-CH" sz="2800" b="1" dirty="0" smtClean="0"/>
        </a:p>
        <a:p xmlns:a="http://schemas.openxmlformats.org/drawingml/2006/main">
          <a:r>
            <a:rPr lang="fr-CH" sz="2800" b="1" dirty="0" smtClean="0"/>
            <a:t>1</a:t>
          </a:r>
          <a:endParaRPr lang="fr-CH" sz="2800" b="1"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AutoShape 1"/>
          <p:cNvSpPr>
            <a:spLocks noChangeArrowheads="1"/>
          </p:cNvSpPr>
          <p:nvPr/>
        </p:nvSpPr>
        <p:spPr bwMode="auto">
          <a:xfrm>
            <a:off x="0" y="0"/>
            <a:ext cx="6794500" cy="9931400"/>
          </a:xfrm>
          <a:prstGeom prst="roundRect">
            <a:avLst>
              <a:gd name="adj" fmla="val 23"/>
            </a:avLst>
          </a:prstGeom>
          <a:solidFill>
            <a:srgbClr val="FFFFFF"/>
          </a:solidFill>
          <a:ln>
            <a:noFill/>
          </a:ln>
          <a:effectLst/>
          <a:extLst>
            <a:ext uri="{91240B29-F687-4F45-9708-019B960494DF}">
              <a14:hiddenLine xmlns:a14="http://schemas.microsoft.com/office/drawing/2010/main" w="9360" cap="sq">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buClr>
                <a:srgbClr val="000000"/>
              </a:buClr>
              <a:buSzPct val="100000"/>
              <a:buFont typeface="Times New Roman" panose="02020603050405020304" pitchFamily="18" charset="0"/>
              <a:buNone/>
            </a:pPr>
            <a:endParaRPr lang="en-US"/>
          </a:p>
        </p:txBody>
      </p:sp>
      <p:sp>
        <p:nvSpPr>
          <p:cNvPr id="2051" name="AutoShape 2"/>
          <p:cNvSpPr>
            <a:spLocks noChangeArrowheads="1"/>
          </p:cNvSpPr>
          <p:nvPr/>
        </p:nvSpPr>
        <p:spPr bwMode="auto">
          <a:xfrm>
            <a:off x="0" y="0"/>
            <a:ext cx="6794500" cy="99314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buClr>
                <a:srgbClr val="000000"/>
              </a:buClr>
              <a:buSzPct val="100000"/>
              <a:buFont typeface="Times New Roman" panose="02020603050405020304" pitchFamily="18" charset="0"/>
              <a:buNone/>
            </a:pPr>
            <a:endParaRPr lang="en-US"/>
          </a:p>
        </p:txBody>
      </p:sp>
      <p:sp>
        <p:nvSpPr>
          <p:cNvPr id="2052" name="Text Box 3"/>
          <p:cNvSpPr txBox="1">
            <a:spLocks noChangeArrowheads="1"/>
          </p:cNvSpPr>
          <p:nvPr/>
        </p:nvSpPr>
        <p:spPr bwMode="auto">
          <a:xfrm>
            <a:off x="0" y="0"/>
            <a:ext cx="2944283" cy="4965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buClr>
                <a:srgbClr val="000000"/>
              </a:buClr>
              <a:buSzPct val="100000"/>
              <a:buFont typeface="Times New Roman" panose="02020603050405020304" pitchFamily="18" charset="0"/>
              <a:buNone/>
            </a:pPr>
            <a:endParaRPr lang="en-US"/>
          </a:p>
        </p:txBody>
      </p:sp>
      <p:sp>
        <p:nvSpPr>
          <p:cNvPr id="2" name="Rectangle 4"/>
          <p:cNvSpPr>
            <a:spLocks noGrp="1" noChangeArrowheads="1"/>
          </p:cNvSpPr>
          <p:nvPr>
            <p:ph type="dt"/>
          </p:nvPr>
        </p:nvSpPr>
        <p:spPr bwMode="auto">
          <a:xfrm>
            <a:off x="3848645" y="0"/>
            <a:ext cx="2941138" cy="49312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smtClean="0">
                <a:solidFill>
                  <a:srgbClr val="000000"/>
                </a:solidFill>
              </a:defRPr>
            </a:lvl1pPr>
          </a:lstStyle>
          <a:p>
            <a:pPr>
              <a:defRPr/>
            </a:pPr>
            <a:endParaRPr lang="en-US"/>
          </a:p>
        </p:txBody>
      </p:sp>
      <p:sp>
        <p:nvSpPr>
          <p:cNvPr id="2054" name="Rectangle 5"/>
          <p:cNvSpPr>
            <a:spLocks noGrp="1" noRot="1" noChangeAspect="1" noChangeArrowheads="1"/>
          </p:cNvSpPr>
          <p:nvPr>
            <p:ph type="sldImg"/>
          </p:nvPr>
        </p:nvSpPr>
        <p:spPr bwMode="auto">
          <a:xfrm>
            <a:off x="915988" y="744538"/>
            <a:ext cx="4959350" cy="3721100"/>
          </a:xfrm>
          <a:prstGeom prst="rect">
            <a:avLst/>
          </a:prstGeom>
          <a:noFill/>
          <a:ln w="12600" cap="sq">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3" name="Rectangle 6"/>
          <p:cNvSpPr>
            <a:spLocks noGrp="1" noChangeArrowheads="1"/>
          </p:cNvSpPr>
          <p:nvPr>
            <p:ph type="body"/>
          </p:nvPr>
        </p:nvSpPr>
        <p:spPr bwMode="auto">
          <a:xfrm>
            <a:off x="679451" y="4717415"/>
            <a:ext cx="5432454" cy="44656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endParaRPr lang="en-US" noProof="0" smtClean="0"/>
          </a:p>
        </p:txBody>
      </p:sp>
      <p:sp>
        <p:nvSpPr>
          <p:cNvPr id="2056" name="Text Box 7"/>
          <p:cNvSpPr txBox="1">
            <a:spLocks noChangeArrowheads="1"/>
          </p:cNvSpPr>
          <p:nvPr/>
        </p:nvSpPr>
        <p:spPr bwMode="auto">
          <a:xfrm>
            <a:off x="0" y="9433106"/>
            <a:ext cx="2944283" cy="4965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buClr>
                <a:srgbClr val="000000"/>
              </a:buClr>
              <a:buSzPct val="100000"/>
              <a:buFont typeface="Times New Roman" panose="02020603050405020304" pitchFamily="18" charset="0"/>
              <a:buNone/>
            </a:pPr>
            <a:endParaRPr lang="en-US"/>
          </a:p>
        </p:txBody>
      </p:sp>
      <p:sp>
        <p:nvSpPr>
          <p:cNvPr id="4" name="Rectangle 8"/>
          <p:cNvSpPr>
            <a:spLocks noGrp="1" noChangeArrowheads="1"/>
          </p:cNvSpPr>
          <p:nvPr>
            <p:ph type="sldNum"/>
          </p:nvPr>
        </p:nvSpPr>
        <p:spPr bwMode="auto">
          <a:xfrm>
            <a:off x="3848645" y="9433107"/>
            <a:ext cx="2941138" cy="49312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lvl1pPr algn="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smtClean="0">
                <a:solidFill>
                  <a:srgbClr val="000000"/>
                </a:solidFill>
              </a:defRPr>
            </a:lvl1pPr>
          </a:lstStyle>
          <a:p>
            <a:pPr>
              <a:defRPr/>
            </a:pPr>
            <a:fld id="{702C0D32-E03C-49BD-8132-8A7DFF3C87CA}" type="slidenum">
              <a:rPr lang="en-US"/>
              <a:pPr>
                <a:defRPr/>
              </a:pPr>
              <a:t>‹#›</a:t>
            </a:fld>
            <a:endParaRPr lang="en-US"/>
          </a:p>
        </p:txBody>
      </p:sp>
    </p:spTree>
    <p:extLst>
      <p:ext uri="{BB962C8B-B14F-4D97-AF65-F5344CB8AC3E}">
        <p14:creationId xmlns:p14="http://schemas.microsoft.com/office/powerpoint/2010/main" val="979847767"/>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Rectangle 8"/>
          <p:cNvSpPr>
            <a:spLocks noGrp="1" noChangeArrowheads="1"/>
          </p:cNvSpPr>
          <p:nvPr>
            <p:ph type="sldNum" sz="quarter"/>
          </p:nvPr>
        </p:nvSpPr>
        <p:spPr>
          <a:noFill/>
          <a:extLst>
            <a:ext uri="{91240B29-F687-4F45-9708-019B960494DF}">
              <a14:hiddenLine xmlns:a14="http://schemas.microsoft.com/office/drawing/2010/main" w="9525">
                <a:solidFill>
                  <a:srgbClr val="3465AF"/>
                </a:solidFill>
                <a:round/>
                <a:headEnd/>
                <a:tailEnd/>
              </a14:hiddenLine>
            </a:ext>
          </a:extLst>
        </p:spPr>
        <p:txBody>
          <a:bodyPr/>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9pPr>
          </a:lstStyle>
          <a:p>
            <a:pPr>
              <a:buClrTx/>
              <a:buFontTx/>
              <a:buNone/>
            </a:pPr>
            <a:fld id="{A04312F6-598D-47EC-BF15-22F80FCC6449}" type="slidenum">
              <a:rPr lang="en-US" sz="1200">
                <a:solidFill>
                  <a:srgbClr val="000000"/>
                </a:solidFill>
              </a:rPr>
              <a:pPr>
                <a:buClrTx/>
                <a:buFontTx/>
                <a:buNone/>
              </a:pPr>
              <a:t>1</a:t>
            </a:fld>
            <a:endParaRPr lang="en-US" sz="1200">
              <a:solidFill>
                <a:srgbClr val="000000"/>
              </a:solidFill>
            </a:endParaRPr>
          </a:p>
        </p:txBody>
      </p:sp>
      <p:sp>
        <p:nvSpPr>
          <p:cNvPr id="4099" name="Rectangle 1"/>
          <p:cNvSpPr txBox="1">
            <a:spLocks noGrp="1" noRot="1" noChangeAspect="1" noChangeArrowheads="1" noTextEdit="1"/>
          </p:cNvSpPr>
          <p:nvPr>
            <p:ph type="sldImg"/>
          </p:nvPr>
        </p:nvSpPr>
        <p:spPr>
          <a:xfrm>
            <a:off x="914400" y="744538"/>
            <a:ext cx="4965700" cy="3724275"/>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100" name="Text Box 2"/>
          <p:cNvSpPr txBox="1">
            <a:spLocks noGrp="1" noChangeArrowheads="1"/>
          </p:cNvSpPr>
          <p:nvPr>
            <p:ph type="body" idx="1"/>
          </p:nvPr>
        </p:nvSpPr>
        <p:spPr>
          <a:xfrm>
            <a:off x="679450" y="4717415"/>
            <a:ext cx="5435600" cy="446913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anose="02020603050405020304" pitchFamily="18" charset="0"/>
              <a:buNone/>
              <a:tabLst/>
              <a:defRPr/>
            </a:pPr>
            <a:r>
              <a:rPr lang="en-US" sz="1200" kern="1200" baseline="0" dirty="0" smtClean="0">
                <a:solidFill>
                  <a:srgbClr val="000000"/>
                </a:solidFill>
                <a:effectLst/>
                <a:latin typeface="Times New Roman" panose="02020603050405020304" pitchFamily="18" charset="0"/>
                <a:ea typeface="+mn-ea"/>
                <a:cs typeface="+mn-cs"/>
              </a:rPr>
              <a:t>[on </a:t>
            </a:r>
            <a:r>
              <a:rPr lang="en-US" sz="1200" kern="1200" baseline="0" dirty="0" err="1" smtClean="0">
                <a:solidFill>
                  <a:srgbClr val="000000"/>
                </a:solidFill>
                <a:effectLst/>
                <a:latin typeface="Times New Roman" panose="02020603050405020304" pitchFamily="18" charset="0"/>
                <a:ea typeface="+mn-ea"/>
                <a:cs typeface="+mn-cs"/>
              </a:rPr>
              <a:t>s’introduie</a:t>
            </a:r>
            <a:r>
              <a:rPr lang="en-US" sz="1200" kern="1200" baseline="0" dirty="0" smtClean="0">
                <a:solidFill>
                  <a:srgbClr val="000000"/>
                </a:solidFill>
                <a:effectLst/>
                <a:latin typeface="Times New Roman" panose="02020603050405020304" pitchFamily="18" charset="0"/>
                <a:ea typeface="+mn-ea"/>
                <a:cs typeface="+mn-cs"/>
              </a:rPr>
              <a:t>!]</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anose="02020603050405020304" pitchFamily="18" charset="0"/>
              <a:buNone/>
              <a:tabLst/>
              <a:defRPr/>
            </a:pPr>
            <a:endParaRPr lang="en-US" sz="1200" b="0" kern="1200" dirty="0" smtClean="0">
              <a:solidFill>
                <a:srgbClr val="8D5812"/>
              </a:solidFill>
              <a:effectLst/>
              <a:latin typeface="Segoe UI Light" panose="020B0502040204020203" pitchFamily="34" charset="0"/>
              <a:ea typeface="+mn-ea"/>
              <a:cs typeface="+mn-cs"/>
            </a:endParaRP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anose="02020603050405020304" pitchFamily="18" charset="0"/>
              <a:buNone/>
              <a:tabLst/>
              <a:defRPr/>
            </a:pPr>
            <a:r>
              <a:rPr lang="en-US" sz="1200" b="0" kern="1200" dirty="0" err="1" smtClean="0">
                <a:solidFill>
                  <a:srgbClr val="8D5812"/>
                </a:solidFill>
                <a:effectLst/>
                <a:latin typeface="Segoe UI Light" panose="020B0502040204020203" pitchFamily="34" charset="0"/>
                <a:ea typeface="+mn-ea"/>
                <a:cs typeface="+mn-cs"/>
              </a:rPr>
              <a:t>Aujourd’hui</a:t>
            </a:r>
            <a:r>
              <a:rPr lang="en-US" sz="1200" b="0" kern="1200" dirty="0" smtClean="0">
                <a:solidFill>
                  <a:srgbClr val="8D5812"/>
                </a:solidFill>
                <a:effectLst/>
                <a:latin typeface="Segoe UI Light" panose="020B0502040204020203" pitchFamily="34" charset="0"/>
                <a:ea typeface="+mn-ea"/>
                <a:cs typeface="+mn-cs"/>
              </a:rPr>
              <a:t>, nous </a:t>
            </a:r>
            <a:r>
              <a:rPr lang="en-US" sz="1200" b="0" kern="1200" dirty="0" err="1" smtClean="0">
                <a:solidFill>
                  <a:srgbClr val="8D5812"/>
                </a:solidFill>
                <a:effectLst/>
                <a:latin typeface="Segoe UI Light" panose="020B0502040204020203" pitchFamily="34" charset="0"/>
                <a:ea typeface="+mn-ea"/>
                <a:cs typeface="+mn-cs"/>
              </a:rPr>
              <a:t>allons</a:t>
            </a:r>
            <a:r>
              <a:rPr lang="en-US" sz="1200" b="0" kern="1200" dirty="0" smtClean="0">
                <a:solidFill>
                  <a:srgbClr val="8D5812"/>
                </a:solidFill>
                <a:effectLst/>
                <a:latin typeface="Segoe UI Light" panose="020B0502040204020203" pitchFamily="34" charset="0"/>
                <a:ea typeface="+mn-ea"/>
                <a:cs typeface="+mn-cs"/>
              </a:rPr>
              <a:t> </a:t>
            </a:r>
            <a:r>
              <a:rPr lang="en-US" sz="1200" b="0" kern="1200" dirty="0" err="1" smtClean="0">
                <a:solidFill>
                  <a:srgbClr val="8D5812"/>
                </a:solidFill>
                <a:effectLst/>
                <a:latin typeface="Segoe UI Light" panose="020B0502040204020203" pitchFamily="34" charset="0"/>
                <a:ea typeface="+mn-ea"/>
                <a:cs typeface="+mn-cs"/>
              </a:rPr>
              <a:t>vous</a:t>
            </a:r>
            <a:r>
              <a:rPr lang="en-US" sz="1200" b="0" kern="1200" dirty="0" smtClean="0">
                <a:solidFill>
                  <a:srgbClr val="8D5812"/>
                </a:solidFill>
                <a:effectLst/>
                <a:latin typeface="Segoe UI Light" panose="020B0502040204020203" pitchFamily="34" charset="0"/>
                <a:ea typeface="+mn-ea"/>
                <a:cs typeface="+mn-cs"/>
              </a:rPr>
              <a:t> </a:t>
            </a:r>
            <a:r>
              <a:rPr lang="en-US" sz="1200" b="0" kern="1200" dirty="0" err="1" smtClean="0">
                <a:solidFill>
                  <a:srgbClr val="8D5812"/>
                </a:solidFill>
                <a:effectLst/>
                <a:latin typeface="Segoe UI Light" panose="020B0502040204020203" pitchFamily="34" charset="0"/>
                <a:ea typeface="+mn-ea"/>
                <a:cs typeface="+mn-cs"/>
              </a:rPr>
              <a:t>présenter</a:t>
            </a:r>
            <a:r>
              <a:rPr lang="en-US" sz="1200" b="0" kern="1200" dirty="0" smtClean="0">
                <a:solidFill>
                  <a:srgbClr val="8D5812"/>
                </a:solidFill>
                <a:effectLst/>
                <a:latin typeface="Segoe UI Light" panose="020B0502040204020203" pitchFamily="34" charset="0"/>
                <a:ea typeface="+mn-ea"/>
                <a:cs typeface="+mn-cs"/>
              </a:rPr>
              <a:t> le </a:t>
            </a:r>
            <a:r>
              <a:rPr lang="en-US" sz="1200" b="0" kern="1200" dirty="0" err="1" smtClean="0">
                <a:solidFill>
                  <a:srgbClr val="8D5812"/>
                </a:solidFill>
                <a:effectLst/>
                <a:latin typeface="Segoe UI Light" panose="020B0502040204020203" pitchFamily="34" charset="0"/>
                <a:ea typeface="+mn-ea"/>
                <a:cs typeface="+mn-cs"/>
              </a:rPr>
              <a:t>projet</a:t>
            </a:r>
            <a:r>
              <a:rPr lang="en-US" sz="1200" kern="1200" dirty="0" smtClean="0">
                <a:solidFill>
                  <a:srgbClr val="000000"/>
                </a:solidFill>
                <a:effectLst/>
                <a:latin typeface="Times New Roman" panose="02020603050405020304" pitchFamily="18" charset="0"/>
                <a:ea typeface="+mn-ea"/>
                <a:cs typeface="+mn-cs"/>
              </a:rPr>
              <a:t> Records in the Cloud, </a:t>
            </a:r>
            <a:r>
              <a:rPr lang="en-US" sz="1200" kern="1200" dirty="0" err="1" smtClean="0">
                <a:solidFill>
                  <a:srgbClr val="000000"/>
                </a:solidFill>
                <a:effectLst/>
                <a:latin typeface="Times New Roman" panose="02020603050405020304" pitchFamily="18" charset="0"/>
                <a:ea typeface="+mn-ea"/>
                <a:cs typeface="+mn-cs"/>
              </a:rPr>
              <a:t>ses</a:t>
            </a:r>
            <a:r>
              <a:rPr lang="en-US" sz="1200" kern="1200" dirty="0" smtClean="0">
                <a:solidFill>
                  <a:srgbClr val="000000"/>
                </a:solidFill>
                <a:effectLst/>
                <a:latin typeface="Times New Roman" panose="02020603050405020304" pitchFamily="18" charset="0"/>
                <a:ea typeface="+mn-ea"/>
                <a:cs typeface="+mn-cs"/>
              </a:rPr>
              <a:t> </a:t>
            </a:r>
            <a:r>
              <a:rPr lang="en-US" sz="1200" kern="1200" dirty="0" err="1" smtClean="0">
                <a:solidFill>
                  <a:srgbClr val="000000"/>
                </a:solidFill>
                <a:effectLst/>
                <a:latin typeface="Times New Roman" panose="02020603050405020304" pitchFamily="18" charset="0"/>
                <a:ea typeface="+mn-ea"/>
                <a:cs typeface="+mn-cs"/>
              </a:rPr>
              <a:t>objectifs</a:t>
            </a:r>
            <a:r>
              <a:rPr lang="en-US" sz="1200" kern="1200" dirty="0" smtClean="0">
                <a:solidFill>
                  <a:srgbClr val="000000"/>
                </a:solidFill>
                <a:effectLst/>
                <a:latin typeface="Times New Roman" panose="02020603050405020304" pitchFamily="18" charset="0"/>
                <a:ea typeface="+mn-ea"/>
                <a:cs typeface="+mn-cs"/>
              </a:rPr>
              <a:t> </a:t>
            </a:r>
            <a:r>
              <a:rPr lang="en-US" sz="1200" kern="1200" dirty="0" err="1" smtClean="0">
                <a:solidFill>
                  <a:srgbClr val="000000"/>
                </a:solidFill>
                <a:effectLst/>
                <a:latin typeface="Times New Roman" panose="02020603050405020304" pitchFamily="18" charset="0"/>
                <a:ea typeface="+mn-ea"/>
                <a:cs typeface="+mn-cs"/>
              </a:rPr>
              <a:t>principales</a:t>
            </a:r>
            <a:r>
              <a:rPr lang="en-US" sz="1200" kern="1200" dirty="0" smtClean="0">
                <a:solidFill>
                  <a:srgbClr val="000000"/>
                </a:solidFill>
                <a:effectLst/>
                <a:latin typeface="Times New Roman" panose="02020603050405020304" pitchFamily="18" charset="0"/>
                <a:ea typeface="+mn-ea"/>
                <a:cs typeface="+mn-cs"/>
              </a:rPr>
              <a:t> et </a:t>
            </a:r>
            <a:r>
              <a:rPr lang="en-US" sz="1200" kern="1200" dirty="0" err="1" smtClean="0">
                <a:solidFill>
                  <a:srgbClr val="000000"/>
                </a:solidFill>
                <a:effectLst/>
                <a:latin typeface="Times New Roman" panose="02020603050405020304" pitchFamily="18" charset="0"/>
                <a:ea typeface="+mn-ea"/>
                <a:cs typeface="+mn-cs"/>
              </a:rPr>
              <a:t>quelques-uns</a:t>
            </a:r>
            <a:r>
              <a:rPr lang="en-US" sz="1200" kern="1200" dirty="0" smtClean="0">
                <a:solidFill>
                  <a:srgbClr val="000000"/>
                </a:solidFill>
                <a:effectLst/>
                <a:latin typeface="Times New Roman" panose="02020603050405020304" pitchFamily="18" charset="0"/>
                <a:ea typeface="+mn-ea"/>
                <a:cs typeface="+mn-cs"/>
              </a:rPr>
              <a:t> des </a:t>
            </a:r>
            <a:r>
              <a:rPr lang="en-US" sz="1200" kern="1200" dirty="0" err="1" smtClean="0">
                <a:solidFill>
                  <a:srgbClr val="000000"/>
                </a:solidFill>
                <a:effectLst/>
                <a:latin typeface="Times New Roman" panose="02020603050405020304" pitchFamily="18" charset="0"/>
                <a:ea typeface="+mn-ea"/>
                <a:cs typeface="+mn-cs"/>
              </a:rPr>
              <a:t>résultats</a:t>
            </a:r>
            <a:r>
              <a:rPr lang="en-US" sz="1200" kern="1200" dirty="0" smtClean="0">
                <a:solidFill>
                  <a:srgbClr val="000000"/>
                </a:solidFill>
                <a:effectLst/>
                <a:latin typeface="Times New Roman" panose="02020603050405020304" pitchFamily="18" charset="0"/>
                <a:ea typeface="+mn-ea"/>
                <a:cs typeface="+mn-cs"/>
              </a:rPr>
              <a:t> </a:t>
            </a:r>
            <a:r>
              <a:rPr lang="en-US" sz="1200" kern="1200" dirty="0" err="1" smtClean="0">
                <a:solidFill>
                  <a:srgbClr val="000000"/>
                </a:solidFill>
                <a:effectLst/>
                <a:latin typeface="Times New Roman" panose="02020603050405020304" pitchFamily="18" charset="0"/>
                <a:ea typeface="+mn-ea"/>
                <a:cs typeface="+mn-cs"/>
              </a:rPr>
              <a:t>préliminaires</a:t>
            </a:r>
            <a:r>
              <a:rPr lang="en-US" sz="1200" kern="1200" dirty="0" smtClean="0">
                <a:solidFill>
                  <a:srgbClr val="000000"/>
                </a:solidFill>
                <a:effectLst/>
                <a:latin typeface="Times New Roman" panose="02020603050405020304" pitchFamily="18" charset="0"/>
                <a:ea typeface="+mn-ea"/>
                <a:cs typeface="+mn-cs"/>
              </a:rPr>
              <a:t> de la </a:t>
            </a:r>
            <a:r>
              <a:rPr lang="en-US" sz="1200" kern="1200" dirty="0" err="1" smtClean="0">
                <a:solidFill>
                  <a:srgbClr val="000000"/>
                </a:solidFill>
                <a:effectLst/>
                <a:latin typeface="Times New Roman" panose="02020603050405020304" pitchFamily="18" charset="0"/>
                <a:ea typeface="+mn-ea"/>
                <a:cs typeface="+mn-cs"/>
              </a:rPr>
              <a:t>recherche</a:t>
            </a:r>
            <a:r>
              <a:rPr lang="en-US" sz="1200" kern="1200" baseline="0" dirty="0" smtClean="0">
                <a:solidFill>
                  <a:srgbClr val="000000"/>
                </a:solidFill>
                <a:effectLst/>
                <a:latin typeface="Times New Roman" panose="02020603050405020304" pitchFamily="18" charset="0"/>
                <a:ea typeface="+mn-ea"/>
                <a:cs typeface="+mn-cs"/>
              </a:rPr>
              <a:t> </a:t>
            </a:r>
            <a:r>
              <a:rPr lang="en-US" sz="1200" kern="1200" baseline="0" dirty="0" err="1" smtClean="0">
                <a:solidFill>
                  <a:srgbClr val="000000"/>
                </a:solidFill>
                <a:effectLst/>
                <a:latin typeface="Times New Roman" panose="02020603050405020304" pitchFamily="18" charset="0"/>
                <a:ea typeface="+mn-ea"/>
                <a:cs typeface="+mn-cs"/>
              </a:rPr>
              <a:t>complétée</a:t>
            </a:r>
            <a:r>
              <a:rPr lang="en-US" sz="1200" kern="1200" baseline="0" dirty="0" smtClean="0">
                <a:solidFill>
                  <a:srgbClr val="000000"/>
                </a:solidFill>
                <a:effectLst/>
                <a:latin typeface="Times New Roman" panose="02020603050405020304" pitchFamily="18" charset="0"/>
                <a:ea typeface="+mn-ea"/>
                <a:cs typeface="+mn-cs"/>
              </a:rPr>
              <a:t> </a:t>
            </a:r>
            <a:r>
              <a:rPr lang="en-US" sz="1200" kern="1200" baseline="0" dirty="0" err="1" smtClean="0">
                <a:solidFill>
                  <a:srgbClr val="000000"/>
                </a:solidFill>
                <a:effectLst/>
                <a:latin typeface="Times New Roman" panose="02020603050405020304" pitchFamily="18" charset="0"/>
                <a:ea typeface="+mn-ea"/>
                <a:cs typeface="+mn-cs"/>
              </a:rPr>
              <a:t>jusqu’à</a:t>
            </a:r>
            <a:r>
              <a:rPr lang="en-US" sz="1200" kern="1200" baseline="0" dirty="0" smtClean="0">
                <a:solidFill>
                  <a:srgbClr val="000000"/>
                </a:solidFill>
                <a:effectLst/>
                <a:latin typeface="Times New Roman" panose="02020603050405020304" pitchFamily="18" charset="0"/>
                <a:ea typeface="+mn-ea"/>
                <a:cs typeface="+mn-cs"/>
              </a:rPr>
              <a:t> date. </a:t>
            </a:r>
            <a:endParaRPr lang="en-US" sz="1200" kern="1200" dirty="0">
              <a:solidFill>
                <a:srgbClr val="000000"/>
              </a:solidFill>
              <a:effectLst/>
              <a:latin typeface="Times New Roman" panose="02020603050405020304" pitchFamily="18" charset="0"/>
              <a:ea typeface="+mn-ea"/>
              <a:cs typeface="+mn-cs"/>
            </a:endParaRPr>
          </a:p>
        </p:txBody>
      </p:sp>
    </p:spTree>
    <p:extLst>
      <p:ext uri="{BB962C8B-B14F-4D97-AF65-F5344CB8AC3E}">
        <p14:creationId xmlns:p14="http://schemas.microsoft.com/office/powerpoint/2010/main" val="14889322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H" sz="1200" kern="1200" dirty="0" smtClean="0">
                <a:solidFill>
                  <a:srgbClr val="000000"/>
                </a:solidFill>
                <a:effectLst/>
                <a:latin typeface="Times New Roman" panose="02020603050405020304" pitchFamily="18" charset="0"/>
                <a:ea typeface="+mn-ea"/>
                <a:cs typeface="+mn-cs"/>
              </a:rPr>
              <a:t>Il eut également une analyse de documentation et de textes juridiques et normatifs (loi, de règlements et de jurisprudence, et de standards) relatifs à l’entreposage des données dans le Cloud.</a:t>
            </a:r>
          </a:p>
          <a:p>
            <a:endParaRPr lang="fr-CH" sz="1200" kern="1200" dirty="0" smtClean="0">
              <a:solidFill>
                <a:srgbClr val="000000"/>
              </a:solidFill>
              <a:effectLst/>
              <a:latin typeface="Times New Roman" panose="02020603050405020304" pitchFamily="18" charset="0"/>
              <a:ea typeface="+mn-ea"/>
              <a:cs typeface="+mn-cs"/>
            </a:endParaRPr>
          </a:p>
          <a:p>
            <a:r>
              <a:rPr lang="fr-CH" sz="1200" kern="1200" dirty="0" smtClean="0">
                <a:solidFill>
                  <a:srgbClr val="000000"/>
                </a:solidFill>
                <a:effectLst/>
                <a:latin typeface="Times New Roman" panose="02020603050405020304" pitchFamily="18" charset="0"/>
                <a:ea typeface="+mn-ea"/>
                <a:cs typeface="+mn-cs"/>
              </a:rPr>
              <a:t>La nature « sans frontière » du Cloud – c’est-à-dire que mettre nos données dans le Cloud prétend que nous ne savons où exactement se retrouvent ceux-ci – fait en sorte que la question de la place du Cloud dans la loi et les législations n’a pas le choix que d’être étudiée sur l’échelle internationale.</a:t>
            </a:r>
          </a:p>
          <a:p>
            <a:endParaRPr lang="fr-CH" sz="1200" kern="1200" dirty="0" smtClean="0">
              <a:solidFill>
                <a:srgbClr val="000000"/>
              </a:solidFill>
              <a:effectLst/>
              <a:latin typeface="Times New Roman" panose="02020603050405020304" pitchFamily="18" charset="0"/>
              <a:ea typeface="+mn-ea"/>
              <a:cs typeface="+mn-cs"/>
            </a:endParaRPr>
          </a:p>
          <a:p>
            <a:r>
              <a:rPr lang="en-CA" dirty="0" err="1" smtClean="0"/>
              <a:t>Quelques</a:t>
            </a:r>
            <a:r>
              <a:rPr lang="en-CA" dirty="0" smtClean="0"/>
              <a:t> </a:t>
            </a:r>
            <a:r>
              <a:rPr lang="en-CA" dirty="0" err="1" smtClean="0"/>
              <a:t>thèmes</a:t>
            </a:r>
            <a:r>
              <a:rPr lang="en-CA" dirty="0" smtClean="0"/>
              <a:t> qui </a:t>
            </a:r>
            <a:r>
              <a:rPr lang="en-CA" dirty="0" err="1" smtClean="0"/>
              <a:t>ont</a:t>
            </a:r>
            <a:r>
              <a:rPr lang="en-CA" dirty="0" smtClean="0"/>
              <a:t> </a:t>
            </a:r>
            <a:r>
              <a:rPr lang="en-CA" dirty="0" err="1" smtClean="0"/>
              <a:t>été</a:t>
            </a:r>
            <a:r>
              <a:rPr lang="en-CA" dirty="0" smtClean="0"/>
              <a:t> </a:t>
            </a:r>
            <a:r>
              <a:rPr lang="en-CA" dirty="0" err="1" smtClean="0"/>
              <a:t>relevés</a:t>
            </a:r>
            <a:r>
              <a:rPr lang="en-CA" baseline="0" dirty="0" smtClean="0"/>
              <a:t> de </a:t>
            </a:r>
            <a:r>
              <a:rPr lang="en-CA" baseline="0" dirty="0" err="1" smtClean="0"/>
              <a:t>cette</a:t>
            </a:r>
            <a:r>
              <a:rPr lang="en-CA" baseline="0" dirty="0" smtClean="0"/>
              <a:t> </a:t>
            </a:r>
            <a:r>
              <a:rPr lang="en-CA" baseline="0" dirty="0" err="1" smtClean="0"/>
              <a:t>recherche</a:t>
            </a:r>
            <a:r>
              <a:rPr lang="en-CA" baseline="0" dirty="0" smtClean="0"/>
              <a:t>:</a:t>
            </a:r>
          </a:p>
          <a:p>
            <a:pPr marL="171450" marR="0" indent="-17145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CA" dirty="0" smtClean="0"/>
              <a:t>Harmonisation des </a:t>
            </a:r>
            <a:r>
              <a:rPr lang="en-CA" dirty="0" err="1" smtClean="0"/>
              <a:t>lois</a:t>
            </a:r>
            <a:r>
              <a:rPr lang="en-CA" dirty="0" smtClean="0"/>
              <a:t> et des </a:t>
            </a:r>
            <a:r>
              <a:rPr lang="en-CA" dirty="0" err="1" smtClean="0"/>
              <a:t>règles</a:t>
            </a:r>
            <a:r>
              <a:rPr lang="en-CA" dirty="0" smtClean="0"/>
              <a:t> </a:t>
            </a:r>
            <a:r>
              <a:rPr lang="en-CA" dirty="0" err="1" smtClean="0"/>
              <a:t>internationales</a:t>
            </a:r>
            <a:r>
              <a:rPr lang="en-CA" dirty="0" smtClean="0"/>
              <a:t> (c-à-d :</a:t>
            </a:r>
            <a:r>
              <a:rPr lang="en-CA" baseline="0" dirty="0" smtClean="0"/>
              <a:t> </a:t>
            </a:r>
            <a:r>
              <a:rPr lang="en-CA" baseline="0" dirty="0" err="1" smtClean="0"/>
              <a:t>entend</a:t>
            </a:r>
            <a:r>
              <a:rPr lang="en-CA" baseline="0" dirty="0" smtClean="0"/>
              <a:t> </a:t>
            </a:r>
            <a:r>
              <a:rPr lang="en-CA" baseline="0" dirty="0" err="1" smtClean="0"/>
              <a:t>une</a:t>
            </a:r>
            <a:r>
              <a:rPr lang="en-CA" baseline="0" dirty="0" smtClean="0"/>
              <a:t> collaboration entre </a:t>
            </a:r>
            <a:r>
              <a:rPr lang="en-CA" baseline="0" dirty="0" err="1" smtClean="0"/>
              <a:t>une</a:t>
            </a:r>
            <a:r>
              <a:rPr lang="en-CA" baseline="0" dirty="0" smtClean="0"/>
              <a:t> </a:t>
            </a:r>
            <a:r>
              <a:rPr lang="en-CA" baseline="0" dirty="0" err="1" smtClean="0"/>
              <a:t>série</a:t>
            </a:r>
            <a:r>
              <a:rPr lang="en-CA" baseline="0" dirty="0" smtClean="0"/>
              <a:t> </a:t>
            </a:r>
            <a:r>
              <a:rPr lang="en-CA" baseline="0" dirty="0" err="1" smtClean="0"/>
              <a:t>d’acteurs</a:t>
            </a:r>
            <a:r>
              <a:rPr lang="en-CA" baseline="0" dirty="0" smtClean="0"/>
              <a:t> pour </a:t>
            </a:r>
            <a:r>
              <a:rPr lang="en-CA" baseline="0" dirty="0" err="1" smtClean="0"/>
              <a:t>créer</a:t>
            </a:r>
            <a:r>
              <a:rPr lang="en-CA" baseline="0" dirty="0" smtClean="0"/>
              <a:t> un/des </a:t>
            </a:r>
            <a:r>
              <a:rPr lang="en-CA" baseline="0" dirty="0" err="1" smtClean="0"/>
              <a:t>outils</a:t>
            </a:r>
            <a:r>
              <a:rPr lang="en-CA" baseline="0" dirty="0" smtClean="0"/>
              <a:t> (instruments, </a:t>
            </a:r>
            <a:r>
              <a:rPr lang="en-CA" baseline="0" dirty="0" err="1" smtClean="0"/>
              <a:t>lois</a:t>
            </a:r>
            <a:r>
              <a:rPr lang="en-CA" baseline="0" dirty="0" smtClean="0"/>
              <a:t>, guides) qui </a:t>
            </a:r>
            <a:r>
              <a:rPr lang="en-CA" baseline="0" dirty="0" err="1" smtClean="0"/>
              <a:t>peuvent</a:t>
            </a:r>
            <a:r>
              <a:rPr lang="en-CA" baseline="0" dirty="0" smtClean="0"/>
              <a:t> </a:t>
            </a:r>
            <a:r>
              <a:rPr lang="en-CA" baseline="0" dirty="0" err="1" smtClean="0"/>
              <a:t>bénéficier</a:t>
            </a:r>
            <a:r>
              <a:rPr lang="en-CA" baseline="0" dirty="0" smtClean="0"/>
              <a:t>/capable de se </a:t>
            </a:r>
            <a:r>
              <a:rPr lang="en-CA" baseline="0" dirty="0" err="1" smtClean="0"/>
              <a:t>traduire</a:t>
            </a:r>
            <a:r>
              <a:rPr lang="en-CA" baseline="0" dirty="0" smtClean="0"/>
              <a:t> au </a:t>
            </a:r>
            <a:r>
              <a:rPr lang="en-CA" baseline="0" dirty="0" err="1" smtClean="0"/>
              <a:t>sein</a:t>
            </a:r>
            <a:r>
              <a:rPr lang="en-CA" baseline="0" dirty="0" smtClean="0"/>
              <a:t> de divers environment </a:t>
            </a:r>
            <a:r>
              <a:rPr lang="en-CA" baseline="0" dirty="0" err="1" smtClean="0"/>
              <a:t>une</a:t>
            </a:r>
            <a:r>
              <a:rPr lang="en-CA" baseline="0" dirty="0" smtClean="0"/>
              <a:t> </a:t>
            </a:r>
            <a:r>
              <a:rPr lang="en-CA" baseline="0" dirty="0" err="1" smtClean="0"/>
              <a:t>série</a:t>
            </a:r>
            <a:r>
              <a:rPr lang="en-CA" baseline="0" dirty="0" smtClean="0"/>
              <a:t> de </a:t>
            </a:r>
            <a:r>
              <a:rPr lang="en-CA" baseline="0" dirty="0" err="1" smtClean="0"/>
              <a:t>différents</a:t>
            </a:r>
            <a:r>
              <a:rPr lang="en-CA" baseline="0" dirty="0" smtClean="0"/>
              <a:t> </a:t>
            </a:r>
            <a:r>
              <a:rPr lang="en-CA" baseline="0" dirty="0" err="1" smtClean="0"/>
              <a:t>groupes</a:t>
            </a:r>
            <a:r>
              <a:rPr lang="en-CA" baseline="0" dirty="0" smtClean="0"/>
              <a:t> (</a:t>
            </a:r>
            <a:r>
              <a:rPr lang="en-CA" baseline="0" dirty="0" err="1" smtClean="0"/>
              <a:t>que</a:t>
            </a:r>
            <a:r>
              <a:rPr lang="en-CA" baseline="0" dirty="0" smtClean="0"/>
              <a:t> </a:t>
            </a:r>
            <a:r>
              <a:rPr lang="en-CA" baseline="0" dirty="0" err="1" smtClean="0"/>
              <a:t>ce</a:t>
            </a:r>
            <a:r>
              <a:rPr lang="en-CA" baseline="0" dirty="0" smtClean="0"/>
              <a:t> </a:t>
            </a:r>
            <a:r>
              <a:rPr lang="en-CA" baseline="0" dirty="0" err="1" smtClean="0"/>
              <a:t>soit</a:t>
            </a:r>
            <a:r>
              <a:rPr lang="en-CA" baseline="0" dirty="0" smtClean="0"/>
              <a:t> des organisations, des pays, etc.) </a:t>
            </a:r>
          </a:p>
          <a:p>
            <a:pPr marL="171450" marR="0" indent="-17145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endParaRPr lang="en-CA" baseline="0" dirty="0" smtClean="0"/>
          </a:p>
          <a:p>
            <a:pPr marL="0" marR="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None/>
              <a:tabLst/>
              <a:defRPr/>
            </a:pPr>
            <a:r>
              <a:rPr lang="fr-CH" sz="1200" kern="1200" baseline="0" dirty="0" smtClean="0">
                <a:solidFill>
                  <a:srgbClr val="000000"/>
                </a:solidFill>
                <a:effectLst/>
                <a:latin typeface="Times New Roman" panose="02020603050405020304" pitchFamily="18" charset="0"/>
                <a:ea typeface="+mn-ea"/>
                <a:cs typeface="+mn-cs"/>
              </a:rPr>
              <a:t>Une possibilité: l</a:t>
            </a:r>
            <a:r>
              <a:rPr lang="fr-CH" sz="1200" kern="1200" dirty="0" smtClean="0">
                <a:solidFill>
                  <a:srgbClr val="000000"/>
                </a:solidFill>
                <a:effectLst/>
                <a:latin typeface="Times New Roman" panose="02020603050405020304" pitchFamily="18" charset="0"/>
                <a:ea typeface="+mn-ea"/>
                <a:cs typeface="+mn-cs"/>
              </a:rPr>
              <a:t>a création d’une carte d’harmonisation, à l’égard du Cloud </a:t>
            </a:r>
            <a:r>
              <a:rPr lang="fr-CH" sz="1200" kern="1200" dirty="0" err="1" smtClean="0">
                <a:solidFill>
                  <a:srgbClr val="000000"/>
                </a:solidFill>
                <a:effectLst/>
                <a:latin typeface="Times New Roman" panose="02020603050405020304" pitchFamily="18" charset="0"/>
                <a:ea typeface="+mn-ea"/>
                <a:cs typeface="+mn-cs"/>
              </a:rPr>
              <a:t>computing</a:t>
            </a:r>
            <a:r>
              <a:rPr lang="fr-CH" sz="1200" kern="1200" dirty="0" smtClean="0">
                <a:solidFill>
                  <a:srgbClr val="000000"/>
                </a:solidFill>
                <a:effectLst/>
                <a:latin typeface="Times New Roman" panose="02020603050405020304" pitchFamily="18" charset="0"/>
                <a:ea typeface="+mn-ea"/>
                <a:cs typeface="+mn-cs"/>
              </a:rPr>
              <a:t>, est un exemple d’un produit cohérent qui pourrait en être le résultat de cet exercice</a:t>
            </a:r>
            <a:endParaRPr lang="en-CA" baseline="0" dirty="0" smtClean="0"/>
          </a:p>
          <a:p>
            <a:pPr marL="171450" marR="0" indent="-17145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endParaRPr lang="en-CA" baseline="0" dirty="0" smtClean="0"/>
          </a:p>
          <a:p>
            <a:pPr marL="171450" marR="0" indent="-17145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endParaRPr lang="en-CA" dirty="0" smtClean="0"/>
          </a:p>
          <a:p>
            <a:pPr marL="171450" indent="-171450">
              <a:buFont typeface="Arial" panose="020B0604020202020204" pitchFamily="34" charset="0"/>
              <a:buChar char="•"/>
            </a:pPr>
            <a:endParaRPr lang="en-CA" dirty="0"/>
          </a:p>
        </p:txBody>
      </p:sp>
      <p:sp>
        <p:nvSpPr>
          <p:cNvPr id="4" name="Slide Number Placeholder 3"/>
          <p:cNvSpPr>
            <a:spLocks noGrp="1"/>
          </p:cNvSpPr>
          <p:nvPr>
            <p:ph type="sldNum" idx="10"/>
          </p:nvPr>
        </p:nvSpPr>
        <p:spPr/>
        <p:txBody>
          <a:bodyPr/>
          <a:lstStyle/>
          <a:p>
            <a:pPr>
              <a:defRPr/>
            </a:pPr>
            <a:fld id="{702C0D32-E03C-49BD-8132-8A7DFF3C87CA}" type="slidenum">
              <a:rPr lang="en-US" smtClean="0"/>
              <a:pPr>
                <a:defRPr/>
              </a:pPr>
              <a:t>10</a:t>
            </a:fld>
            <a:endParaRPr lang="en-US"/>
          </a:p>
        </p:txBody>
      </p:sp>
    </p:spTree>
    <p:extLst>
      <p:ext uri="{BB962C8B-B14F-4D97-AF65-F5344CB8AC3E}">
        <p14:creationId xmlns:p14="http://schemas.microsoft.com/office/powerpoint/2010/main" val="7743667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8"/>
          <p:cNvSpPr>
            <a:spLocks noGrp="1" noChangeArrowheads="1"/>
          </p:cNvSpPr>
          <p:nvPr>
            <p:ph type="sldNum" sz="quarter"/>
          </p:nvPr>
        </p:nvSpPr>
        <p:spPr>
          <a:noFill/>
          <a:extLst>
            <a:ext uri="{91240B29-F687-4F45-9708-019B960494DF}">
              <a14:hiddenLine xmlns:a14="http://schemas.microsoft.com/office/drawing/2010/main" w="9525">
                <a:solidFill>
                  <a:srgbClr val="3465AF"/>
                </a:solidFill>
                <a:round/>
                <a:headEnd/>
                <a:tailEnd/>
              </a14:hiddenLine>
            </a:ext>
          </a:extLst>
        </p:spPr>
        <p:txBody>
          <a:bodyPr/>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9pPr>
          </a:lstStyle>
          <a:p>
            <a:pPr>
              <a:buClrTx/>
              <a:buFontTx/>
              <a:buNone/>
            </a:pPr>
            <a:fld id="{B1A4C094-8AE6-42C6-AEAC-E868C8ECC615}" type="slidenum">
              <a:rPr lang="en-US" sz="1200">
                <a:solidFill>
                  <a:srgbClr val="000000"/>
                </a:solidFill>
              </a:rPr>
              <a:pPr>
                <a:buClrTx/>
                <a:buFontTx/>
                <a:buNone/>
              </a:pPr>
              <a:t>11</a:t>
            </a:fld>
            <a:endParaRPr lang="en-US" sz="1200">
              <a:solidFill>
                <a:srgbClr val="000000"/>
              </a:solidFill>
            </a:endParaRPr>
          </a:p>
        </p:txBody>
      </p:sp>
      <p:sp>
        <p:nvSpPr>
          <p:cNvPr id="18435" name="Rectangle 1"/>
          <p:cNvSpPr txBox="1">
            <a:spLocks noGrp="1" noRot="1" noChangeAspect="1" noChangeArrowheads="1" noTextEdit="1"/>
          </p:cNvSpPr>
          <p:nvPr>
            <p:ph type="sldImg"/>
          </p:nvPr>
        </p:nvSpPr>
        <p:spPr>
          <a:xfrm>
            <a:off x="915988" y="744538"/>
            <a:ext cx="4960937" cy="3722687"/>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8436" name="Text Box 2"/>
          <p:cNvSpPr txBox="1">
            <a:spLocks noGrp="1" noChangeArrowheads="1"/>
          </p:cNvSpPr>
          <p:nvPr>
            <p:ph type="body" idx="1"/>
          </p:nvPr>
        </p:nvSpPr>
        <p:spPr>
          <a:xfrm>
            <a:off x="427802" y="4546720"/>
            <a:ext cx="5920023" cy="521398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pPr>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b="0" dirty="0" smtClean="0">
                <a:cs typeface="Arial Unicode MS" panose="020B0604020202020204" pitchFamily="34" charset="-128"/>
              </a:rPr>
              <a:t>Il y a </a:t>
            </a:r>
            <a:r>
              <a:rPr lang="en-CA" b="0" dirty="0" err="1" smtClean="0">
                <a:cs typeface="Arial Unicode MS" panose="020B0604020202020204" pitchFamily="34" charset="-128"/>
              </a:rPr>
              <a:t>eu</a:t>
            </a:r>
            <a:r>
              <a:rPr lang="en-CA" b="0" dirty="0" smtClean="0">
                <a:cs typeface="Arial Unicode MS" panose="020B0604020202020204" pitchFamily="34" charset="-128"/>
              </a:rPr>
              <a:t> la </a:t>
            </a:r>
            <a:r>
              <a:rPr lang="en-CA" b="0" dirty="0" err="1" smtClean="0">
                <a:cs typeface="Arial Unicode MS" panose="020B0604020202020204" pitchFamily="34" charset="-128"/>
              </a:rPr>
              <a:t>création</a:t>
            </a:r>
            <a:r>
              <a:rPr lang="en-CA" b="0" dirty="0" smtClean="0">
                <a:cs typeface="Arial Unicode MS" panose="020B0604020202020204" pitchFamily="34" charset="-128"/>
              </a:rPr>
              <a:t> et la distribution d’un questionnaire </a:t>
            </a:r>
            <a:r>
              <a:rPr lang="en-CA" b="0" dirty="0" err="1" smtClean="0">
                <a:cs typeface="Arial Unicode MS" panose="020B0604020202020204" pitchFamily="34" charset="-128"/>
              </a:rPr>
              <a:t>auprès</a:t>
            </a:r>
            <a:r>
              <a:rPr lang="en-CA" b="0" baseline="0" dirty="0" smtClean="0">
                <a:cs typeface="Arial Unicode MS" panose="020B0604020202020204" pitchFamily="34" charset="-128"/>
              </a:rPr>
              <a:t> de </a:t>
            </a:r>
            <a:r>
              <a:rPr lang="en-CA" b="0" baseline="0" dirty="0" err="1" smtClean="0">
                <a:cs typeface="Arial Unicode MS" panose="020B0604020202020204" pitchFamily="34" charset="-128"/>
              </a:rPr>
              <a:t>membres</a:t>
            </a:r>
            <a:r>
              <a:rPr lang="en-CA" b="0" baseline="0" dirty="0" smtClean="0">
                <a:cs typeface="Arial Unicode MS" panose="020B0604020202020204" pitchFamily="34" charset="-128"/>
              </a:rPr>
              <a:t> de la </a:t>
            </a:r>
            <a:r>
              <a:rPr lang="en-CA" b="0" baseline="0" dirty="0" err="1" smtClean="0">
                <a:cs typeface="Arial Unicode MS" panose="020B0604020202020204" pitchFamily="34" charset="-128"/>
              </a:rPr>
              <a:t>communauté</a:t>
            </a:r>
            <a:r>
              <a:rPr lang="en-CA" b="0" baseline="0" dirty="0" smtClean="0">
                <a:cs typeface="Arial Unicode MS" panose="020B0604020202020204" pitchFamily="34" charset="-128"/>
              </a:rPr>
              <a:t> de la </a:t>
            </a:r>
            <a:r>
              <a:rPr lang="en-CA" b="0" baseline="0" dirty="0" err="1" smtClean="0">
                <a:cs typeface="Arial Unicode MS" panose="020B0604020202020204" pitchFamily="34" charset="-128"/>
              </a:rPr>
              <a:t>gestion</a:t>
            </a:r>
            <a:r>
              <a:rPr lang="en-CA" b="0" baseline="0" dirty="0" smtClean="0">
                <a:cs typeface="Arial Unicode MS" panose="020B0604020202020204" pitchFamily="34" charset="-128"/>
              </a:rPr>
              <a:t> des documents </a:t>
            </a:r>
            <a:r>
              <a:rPr lang="en-CA" b="0" baseline="0" dirty="0" err="1" smtClean="0">
                <a:cs typeface="Arial Unicode MS" panose="020B0604020202020204" pitchFamily="34" charset="-128"/>
              </a:rPr>
              <a:t>afin</a:t>
            </a:r>
            <a:r>
              <a:rPr lang="en-CA" b="0" baseline="0" dirty="0" smtClean="0">
                <a:cs typeface="Arial Unicode MS" panose="020B0604020202020204" pitchFamily="34" charset="-128"/>
              </a:rPr>
              <a:t> de </a:t>
            </a:r>
            <a:r>
              <a:rPr lang="en-CA" b="0" baseline="0" dirty="0" err="1" smtClean="0">
                <a:cs typeface="Arial Unicode MS" panose="020B0604020202020204" pitchFamily="34" charset="-128"/>
              </a:rPr>
              <a:t>cibler</a:t>
            </a:r>
            <a:r>
              <a:rPr lang="en-CA" b="0" baseline="0" dirty="0" smtClean="0">
                <a:cs typeface="Arial Unicode MS" panose="020B0604020202020204" pitchFamily="34" charset="-128"/>
              </a:rPr>
              <a:t> les </a:t>
            </a:r>
            <a:r>
              <a:rPr lang="en-CA" b="0" baseline="0" dirty="0" err="1" smtClean="0">
                <a:cs typeface="Arial Unicode MS" panose="020B0604020202020204" pitchFamily="34" charset="-128"/>
              </a:rPr>
              <a:t>inquiétudes</a:t>
            </a:r>
            <a:r>
              <a:rPr lang="en-CA" b="0" baseline="0" dirty="0" smtClean="0">
                <a:cs typeface="Arial Unicode MS" panose="020B0604020202020204" pitchFamily="34" charset="-128"/>
              </a:rPr>
              <a:t> et les questions </a:t>
            </a:r>
            <a:r>
              <a:rPr lang="en-CA" b="0" baseline="0" dirty="0" err="1" smtClean="0">
                <a:cs typeface="Arial Unicode MS" panose="020B0604020202020204" pitchFamily="34" charset="-128"/>
              </a:rPr>
              <a:t>principales</a:t>
            </a:r>
            <a:r>
              <a:rPr lang="en-CA" b="0" baseline="0" dirty="0" smtClean="0">
                <a:cs typeface="Arial Unicode MS" panose="020B0604020202020204" pitchFamily="34" charset="-128"/>
              </a:rPr>
              <a:t> de </a:t>
            </a:r>
            <a:r>
              <a:rPr lang="en-CA" b="0" baseline="0" dirty="0" err="1" smtClean="0">
                <a:cs typeface="Arial Unicode MS" panose="020B0604020202020204" pitchFamily="34" charset="-128"/>
              </a:rPr>
              <a:t>ces</a:t>
            </a:r>
            <a:r>
              <a:rPr lang="en-CA" b="0" baseline="0" dirty="0" smtClean="0">
                <a:cs typeface="Arial Unicode MS" panose="020B0604020202020204" pitchFamily="34" charset="-128"/>
              </a:rPr>
              <a:t> </a:t>
            </a:r>
            <a:r>
              <a:rPr lang="en-CA" b="0" baseline="0" dirty="0" err="1" smtClean="0">
                <a:cs typeface="Arial Unicode MS" panose="020B0604020202020204" pitchFamily="34" charset="-128"/>
              </a:rPr>
              <a:t>utilisateurs</a:t>
            </a:r>
            <a:r>
              <a:rPr lang="en-CA" b="0" baseline="0" dirty="0" smtClean="0">
                <a:cs typeface="Arial Unicode MS" panose="020B0604020202020204" pitchFamily="34" charset="-128"/>
              </a:rPr>
              <a:t> du Cloud (</a:t>
            </a:r>
            <a:r>
              <a:rPr lang="en-CA" b="0" baseline="0" dirty="0" err="1" smtClean="0">
                <a:cs typeface="Arial Unicode MS" panose="020B0604020202020204" pitchFamily="34" charset="-128"/>
              </a:rPr>
              <a:t>ou</a:t>
            </a:r>
            <a:r>
              <a:rPr lang="en-CA" b="0" baseline="0" dirty="0" smtClean="0">
                <a:cs typeface="Arial Unicode MS" panose="020B0604020202020204" pitchFamily="34" charset="-128"/>
              </a:rPr>
              <a:t> </a:t>
            </a:r>
            <a:r>
              <a:rPr lang="en-CA" b="0" baseline="0" dirty="0" err="1" smtClean="0">
                <a:cs typeface="Arial Unicode MS" panose="020B0604020202020204" pitchFamily="34" charset="-128"/>
              </a:rPr>
              <a:t>futurs</a:t>
            </a:r>
            <a:r>
              <a:rPr lang="en-CA" b="0" baseline="0" dirty="0" smtClean="0">
                <a:cs typeface="Arial Unicode MS" panose="020B0604020202020204" pitchFamily="34" charset="-128"/>
              </a:rPr>
              <a:t> </a:t>
            </a:r>
            <a:r>
              <a:rPr lang="en-CA" b="0" baseline="0" dirty="0" err="1" smtClean="0">
                <a:cs typeface="Arial Unicode MS" panose="020B0604020202020204" pitchFamily="34" charset="-128"/>
              </a:rPr>
              <a:t>utilisateurs</a:t>
            </a:r>
            <a:r>
              <a:rPr lang="en-CA" b="0" baseline="0" dirty="0" smtClean="0">
                <a:cs typeface="Arial Unicode MS" panose="020B0604020202020204" pitchFamily="34" charset="-128"/>
              </a:rPr>
              <a:t> du Cloud) quant à la </a:t>
            </a:r>
            <a:r>
              <a:rPr lang="en-CA" b="0" baseline="0" dirty="0" err="1" smtClean="0">
                <a:cs typeface="Arial Unicode MS" panose="020B0604020202020204" pitchFamily="34" charset="-128"/>
              </a:rPr>
              <a:t>gestion</a:t>
            </a:r>
            <a:r>
              <a:rPr lang="en-CA" b="0" baseline="0" dirty="0" smtClean="0">
                <a:cs typeface="Arial Unicode MS" panose="020B0604020202020204" pitchFamily="34" charset="-128"/>
              </a:rPr>
              <a:t> des </a:t>
            </a:r>
            <a:r>
              <a:rPr lang="en-CA" b="0" baseline="0" dirty="0" err="1" smtClean="0">
                <a:cs typeface="Arial Unicode MS" panose="020B0604020202020204" pitchFamily="34" charset="-128"/>
              </a:rPr>
              <a:t>données</a:t>
            </a:r>
            <a:r>
              <a:rPr lang="en-CA" b="0" baseline="0" dirty="0" smtClean="0">
                <a:cs typeface="Arial Unicode MS" panose="020B0604020202020204" pitchFamily="34" charset="-128"/>
              </a:rPr>
              <a:t> </a:t>
            </a:r>
            <a:r>
              <a:rPr lang="en-CA" b="0" baseline="0" dirty="0" err="1" smtClean="0">
                <a:cs typeface="Arial Unicode MS" panose="020B0604020202020204" pitchFamily="34" charset="-128"/>
              </a:rPr>
              <a:t>dans</a:t>
            </a:r>
            <a:r>
              <a:rPr lang="en-CA" b="0" baseline="0" dirty="0" smtClean="0">
                <a:cs typeface="Arial Unicode MS" panose="020B0604020202020204" pitchFamily="34" charset="-128"/>
              </a:rPr>
              <a:t> le Cloud.</a:t>
            </a:r>
          </a:p>
          <a:p>
            <a:pPr>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CA" b="0" dirty="0" smtClean="0">
              <a:cs typeface="Arial Unicode MS" panose="020B0604020202020204" pitchFamily="34" charset="-128"/>
            </a:endParaRPr>
          </a:p>
          <a:p>
            <a:pPr marL="171450" indent="-171450">
              <a:spcBef>
                <a:spcPts val="450"/>
              </a:spcBef>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dirty="0" err="1" smtClean="0">
                <a:cs typeface="Arial Unicode MS" panose="020B0604020202020204" pitchFamily="34" charset="-128"/>
              </a:rPr>
              <a:t>L’invitation</a:t>
            </a:r>
            <a:r>
              <a:rPr lang="en-CA" dirty="0" smtClean="0">
                <a:cs typeface="Arial Unicode MS" panose="020B0604020202020204" pitchFamily="34" charset="-128"/>
              </a:rPr>
              <a:t> pour </a:t>
            </a:r>
            <a:r>
              <a:rPr lang="en-CA" dirty="0" err="1" smtClean="0">
                <a:cs typeface="Arial Unicode MS" panose="020B0604020202020204" pitchFamily="34" charset="-128"/>
              </a:rPr>
              <a:t>compléter</a:t>
            </a:r>
            <a:r>
              <a:rPr lang="en-CA" baseline="0" dirty="0" smtClean="0">
                <a:cs typeface="Arial Unicode MS" panose="020B0604020202020204" pitchFamily="34" charset="-128"/>
              </a:rPr>
              <a:t> le questionnaire </a:t>
            </a:r>
            <a:r>
              <a:rPr lang="en-CA" baseline="0" dirty="0" err="1" smtClean="0">
                <a:cs typeface="Arial Unicode MS" panose="020B0604020202020204" pitchFamily="34" charset="-128"/>
              </a:rPr>
              <a:t>fut</a:t>
            </a:r>
            <a:r>
              <a:rPr lang="en-CA" baseline="0" dirty="0" smtClean="0">
                <a:cs typeface="Arial Unicode MS" panose="020B0604020202020204" pitchFamily="34" charset="-128"/>
              </a:rPr>
              <a:t> </a:t>
            </a:r>
            <a:r>
              <a:rPr lang="en-CA" baseline="0" dirty="0" err="1" smtClean="0">
                <a:cs typeface="Arial Unicode MS" panose="020B0604020202020204" pitchFamily="34" charset="-128"/>
              </a:rPr>
              <a:t>distribué</a:t>
            </a:r>
            <a:r>
              <a:rPr lang="en-CA" baseline="0" dirty="0" smtClean="0">
                <a:cs typeface="Arial Unicode MS" panose="020B0604020202020204" pitchFamily="34" charset="-128"/>
              </a:rPr>
              <a:t> au </a:t>
            </a:r>
            <a:r>
              <a:rPr lang="en-CA" baseline="0" dirty="0" err="1" smtClean="0">
                <a:cs typeface="Arial Unicode MS" panose="020B0604020202020204" pitchFamily="34" charset="-128"/>
              </a:rPr>
              <a:t>mois</a:t>
            </a:r>
            <a:r>
              <a:rPr lang="en-CA" baseline="0" dirty="0" smtClean="0">
                <a:cs typeface="Arial Unicode MS" panose="020B0604020202020204" pitchFamily="34" charset="-128"/>
              </a:rPr>
              <a:t> </a:t>
            </a:r>
            <a:r>
              <a:rPr lang="en-CA" baseline="0" dirty="0" err="1" smtClean="0">
                <a:cs typeface="Arial Unicode MS" panose="020B0604020202020204" pitchFamily="34" charset="-128"/>
              </a:rPr>
              <a:t>d’avril</a:t>
            </a:r>
            <a:r>
              <a:rPr lang="en-CA" baseline="0" dirty="0" smtClean="0">
                <a:cs typeface="Arial Unicode MS" panose="020B0604020202020204" pitchFamily="34" charset="-128"/>
              </a:rPr>
              <a:t> 2013 </a:t>
            </a:r>
            <a:r>
              <a:rPr lang="en-CA" dirty="0" smtClean="0">
                <a:cs typeface="Arial Unicode MS" panose="020B0604020202020204" pitchFamily="34" charset="-128"/>
              </a:rPr>
              <a:t>par </a:t>
            </a:r>
            <a:r>
              <a:rPr lang="en-CA" dirty="0" err="1" smtClean="0">
                <a:cs typeface="Arial Unicode MS" panose="020B0604020202020204" pitchFamily="34" charset="-128"/>
              </a:rPr>
              <a:t>l’entremise</a:t>
            </a:r>
            <a:r>
              <a:rPr lang="en-CA" dirty="0" smtClean="0">
                <a:cs typeface="Arial Unicode MS" panose="020B0604020202020204" pitchFamily="34" charset="-128"/>
              </a:rPr>
              <a:t> de diffusion </a:t>
            </a:r>
            <a:r>
              <a:rPr lang="en-CA" dirty="0" err="1" smtClean="0">
                <a:cs typeface="Arial Unicode MS" panose="020B0604020202020204" pitchFamily="34" charset="-128"/>
              </a:rPr>
              <a:t>courriel</a:t>
            </a:r>
            <a:r>
              <a:rPr lang="en-CA" baseline="0" dirty="0" smtClean="0">
                <a:cs typeface="Arial Unicode MS" panose="020B0604020202020204" pitchFamily="34" charset="-128"/>
              </a:rPr>
              <a:t> (listserv) et </a:t>
            </a:r>
            <a:r>
              <a:rPr lang="en-CA" baseline="0" dirty="0" err="1" smtClean="0">
                <a:cs typeface="Arial Unicode MS" panose="020B0604020202020204" pitchFamily="34" charset="-128"/>
              </a:rPr>
              <a:t>médias</a:t>
            </a:r>
            <a:r>
              <a:rPr lang="en-CA" baseline="0" dirty="0" smtClean="0">
                <a:cs typeface="Arial Unicode MS" panose="020B0604020202020204" pitchFamily="34" charset="-128"/>
              </a:rPr>
              <a:t> </a:t>
            </a:r>
            <a:r>
              <a:rPr lang="en-CA" baseline="0" dirty="0" err="1" smtClean="0">
                <a:cs typeface="Arial Unicode MS" panose="020B0604020202020204" pitchFamily="34" charset="-128"/>
              </a:rPr>
              <a:t>sociaux</a:t>
            </a:r>
            <a:r>
              <a:rPr lang="en-CA" baseline="0" dirty="0" smtClean="0">
                <a:cs typeface="Arial Unicode MS" panose="020B0604020202020204" pitchFamily="34" charset="-128"/>
              </a:rPr>
              <a:t> (LinkedIn, Twitter, Facebook)</a:t>
            </a:r>
            <a:endParaRPr lang="en-CA" dirty="0" smtClean="0">
              <a:cs typeface="Arial Unicode MS" panose="020B0604020202020204" pitchFamily="34" charset="-128"/>
            </a:endParaRPr>
          </a:p>
          <a:p>
            <a:pPr>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CA" dirty="0" smtClean="0">
              <a:cs typeface="Arial Unicode MS" panose="020B0604020202020204" pitchFamily="34" charset="-128"/>
            </a:endParaRPr>
          </a:p>
          <a:p>
            <a:pPr>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dirty="0" err="1" smtClean="0">
                <a:cs typeface="Arial Unicode MS" panose="020B0604020202020204" pitchFamily="34" charset="-128"/>
              </a:rPr>
              <a:t>Majorité</a:t>
            </a:r>
            <a:r>
              <a:rPr lang="en-CA" baseline="0" dirty="0" smtClean="0">
                <a:cs typeface="Arial Unicode MS" panose="020B0604020202020204" pitchFamily="34" charset="-128"/>
              </a:rPr>
              <a:t> des </a:t>
            </a:r>
            <a:r>
              <a:rPr lang="en-CA" baseline="0" dirty="0" err="1" smtClean="0">
                <a:cs typeface="Arial Unicode MS" panose="020B0604020202020204" pitchFamily="34" charset="-128"/>
              </a:rPr>
              <a:t>répondants</a:t>
            </a:r>
            <a:r>
              <a:rPr lang="en-CA" baseline="0" dirty="0" smtClean="0">
                <a:cs typeface="Arial Unicode MS" panose="020B0604020202020204" pitchFamily="34" charset="-128"/>
              </a:rPr>
              <a:t> </a:t>
            </a:r>
            <a:r>
              <a:rPr lang="en-CA" baseline="0" dirty="0" err="1" smtClean="0">
                <a:cs typeface="Arial Unicode MS" panose="020B0604020202020204" pitchFamily="34" charset="-128"/>
              </a:rPr>
              <a:t>furent</a:t>
            </a:r>
            <a:r>
              <a:rPr lang="en-CA" baseline="0" dirty="0" smtClean="0">
                <a:cs typeface="Arial Unicode MS" panose="020B0604020202020204" pitchFamily="34" charset="-128"/>
              </a:rPr>
              <a:t> des </a:t>
            </a:r>
            <a:r>
              <a:rPr lang="en-CA" baseline="0" dirty="0" err="1" smtClean="0">
                <a:cs typeface="Arial Unicode MS" panose="020B0604020202020204" pitchFamily="34" charset="-128"/>
              </a:rPr>
              <a:t>gestionnaires</a:t>
            </a:r>
            <a:r>
              <a:rPr lang="en-CA" baseline="0" dirty="0" smtClean="0">
                <a:cs typeface="Arial Unicode MS" panose="020B0604020202020204" pitchFamily="34" charset="-128"/>
              </a:rPr>
              <a:t> de </a:t>
            </a:r>
            <a:r>
              <a:rPr lang="en-CA" baseline="0" dirty="0" err="1" smtClean="0">
                <a:cs typeface="Arial Unicode MS" panose="020B0604020202020204" pitchFamily="34" charset="-128"/>
              </a:rPr>
              <a:t>données</a:t>
            </a:r>
            <a:r>
              <a:rPr lang="en-CA" baseline="0" dirty="0" smtClean="0">
                <a:cs typeface="Arial Unicode MS" panose="020B0604020202020204" pitchFamily="34" charset="-128"/>
              </a:rPr>
              <a:t>, de </a:t>
            </a:r>
            <a:r>
              <a:rPr lang="en-CA" baseline="0" dirty="0" err="1" smtClean="0">
                <a:cs typeface="Arial Unicode MS" panose="020B0604020202020204" pitchFamily="34" charset="-128"/>
              </a:rPr>
              <a:t>grandes</a:t>
            </a:r>
            <a:r>
              <a:rPr lang="en-CA" baseline="0" dirty="0" smtClean="0">
                <a:cs typeface="Arial Unicode MS" panose="020B0604020202020204" pitchFamily="34" charset="-128"/>
              </a:rPr>
              <a:t> organisations/</a:t>
            </a:r>
            <a:r>
              <a:rPr lang="en-CA" baseline="0" dirty="0" err="1" smtClean="0">
                <a:cs typeface="Arial Unicode MS" panose="020B0604020202020204" pitchFamily="34" charset="-128"/>
              </a:rPr>
              <a:t>compagnies</a:t>
            </a:r>
            <a:r>
              <a:rPr lang="en-CA" baseline="0" dirty="0" smtClean="0">
                <a:cs typeface="Arial Unicode MS" panose="020B0604020202020204" pitchFamily="34" charset="-128"/>
              </a:rPr>
              <a:t> (500+ </a:t>
            </a:r>
            <a:r>
              <a:rPr lang="en-CA" baseline="0" dirty="0" err="1" smtClean="0">
                <a:cs typeface="Arial Unicode MS" panose="020B0604020202020204" pitchFamily="34" charset="-128"/>
              </a:rPr>
              <a:t>employés</a:t>
            </a:r>
            <a:r>
              <a:rPr lang="en-CA" baseline="0" dirty="0" smtClean="0">
                <a:cs typeface="Arial Unicode MS" panose="020B0604020202020204" pitchFamily="34" charset="-128"/>
              </a:rPr>
              <a:t>), au </a:t>
            </a:r>
            <a:r>
              <a:rPr lang="en-CA" baseline="0" dirty="0" err="1" smtClean="0">
                <a:cs typeface="Arial Unicode MS" panose="020B0604020202020204" pitchFamily="34" charset="-128"/>
              </a:rPr>
              <a:t>sein</a:t>
            </a:r>
            <a:r>
              <a:rPr lang="en-CA" baseline="0" dirty="0" smtClean="0">
                <a:cs typeface="Arial Unicode MS" panose="020B0604020202020204" pitchFamily="34" charset="-128"/>
              </a:rPr>
              <a:t> de </a:t>
            </a:r>
            <a:r>
              <a:rPr lang="en-CA" baseline="0" dirty="0" err="1" smtClean="0">
                <a:cs typeface="Arial Unicode MS" panose="020B0604020202020204" pitchFamily="34" charset="-128"/>
              </a:rPr>
              <a:t>gouvernement</a:t>
            </a:r>
            <a:r>
              <a:rPr lang="en-CA" baseline="0" dirty="0" smtClean="0">
                <a:cs typeface="Arial Unicode MS" panose="020B0604020202020204" pitchFamily="34" charset="-128"/>
              </a:rPr>
              <a:t> </a:t>
            </a:r>
            <a:r>
              <a:rPr lang="en-CA" baseline="0" dirty="0" err="1" smtClean="0">
                <a:cs typeface="Arial Unicode MS" panose="020B0604020202020204" pitchFamily="34" charset="-128"/>
              </a:rPr>
              <a:t>ou</a:t>
            </a:r>
            <a:r>
              <a:rPr lang="en-CA" baseline="0" dirty="0" smtClean="0">
                <a:cs typeface="Arial Unicode MS" panose="020B0604020202020204" pitchFamily="34" charset="-128"/>
              </a:rPr>
              <a:t> de milieu </a:t>
            </a:r>
            <a:r>
              <a:rPr lang="en-CA" baseline="0" dirty="0" err="1" smtClean="0">
                <a:cs typeface="Arial Unicode MS" panose="020B0604020202020204" pitchFamily="34" charset="-128"/>
              </a:rPr>
              <a:t>éducatif</a:t>
            </a:r>
            <a:endParaRPr lang="en-CA" baseline="0" dirty="0" smtClean="0">
              <a:cs typeface="Arial Unicode MS" panose="020B0604020202020204" pitchFamily="34" charset="-128"/>
            </a:endParaRPr>
          </a:p>
          <a:p>
            <a:pPr>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CA" baseline="0" dirty="0" smtClean="0">
              <a:cs typeface="Arial Unicode MS" panose="020B0604020202020204" pitchFamily="34" charset="-128"/>
            </a:endParaRPr>
          </a:p>
          <a:p>
            <a:pPr>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baseline="0" dirty="0" err="1" smtClean="0">
                <a:cs typeface="Arial Unicode MS" panose="020B0604020202020204" pitchFamily="34" charset="-128"/>
              </a:rPr>
              <a:t>Voici</a:t>
            </a:r>
            <a:r>
              <a:rPr lang="en-CA" baseline="0" dirty="0" smtClean="0">
                <a:cs typeface="Arial Unicode MS" panose="020B0604020202020204" pitchFamily="34" charset="-128"/>
              </a:rPr>
              <a:t> </a:t>
            </a:r>
            <a:r>
              <a:rPr lang="en-CA" baseline="0" dirty="0" err="1" smtClean="0">
                <a:cs typeface="Arial Unicode MS" panose="020B0604020202020204" pitchFamily="34" charset="-128"/>
              </a:rPr>
              <a:t>quelques</a:t>
            </a:r>
            <a:r>
              <a:rPr lang="en-CA" baseline="0" dirty="0" smtClean="0">
                <a:cs typeface="Arial Unicode MS" panose="020B0604020202020204" pitchFamily="34" charset="-128"/>
              </a:rPr>
              <a:t> </a:t>
            </a:r>
            <a:r>
              <a:rPr lang="en-CA" baseline="0" dirty="0" err="1" smtClean="0">
                <a:cs typeface="Arial Unicode MS" panose="020B0604020202020204" pitchFamily="34" charset="-128"/>
              </a:rPr>
              <a:t>résultats</a:t>
            </a:r>
            <a:r>
              <a:rPr lang="en-CA" baseline="0" dirty="0" smtClean="0">
                <a:cs typeface="Arial Unicode MS" panose="020B0604020202020204" pitchFamily="34" charset="-128"/>
              </a:rPr>
              <a:t> </a:t>
            </a:r>
            <a:r>
              <a:rPr lang="en-CA" baseline="0" dirty="0" err="1" smtClean="0">
                <a:cs typeface="Arial Unicode MS" panose="020B0604020202020204" pitchFamily="34" charset="-128"/>
              </a:rPr>
              <a:t>significatifs</a:t>
            </a:r>
            <a:r>
              <a:rPr lang="en-CA" baseline="0" dirty="0" smtClean="0">
                <a:cs typeface="Arial Unicode MS" panose="020B0604020202020204" pitchFamily="34" charset="-128"/>
              </a:rPr>
              <a:t> </a:t>
            </a:r>
            <a:r>
              <a:rPr lang="en-CA" baseline="0" dirty="0" err="1" smtClean="0">
                <a:cs typeface="Arial Unicode MS" panose="020B0604020202020204" pitchFamily="34" charset="-128"/>
              </a:rPr>
              <a:t>que</a:t>
            </a:r>
            <a:r>
              <a:rPr lang="en-CA" baseline="0" dirty="0" smtClean="0">
                <a:cs typeface="Arial Unicode MS" panose="020B0604020202020204" pitchFamily="34" charset="-128"/>
              </a:rPr>
              <a:t> nous </a:t>
            </a:r>
            <a:r>
              <a:rPr lang="en-CA" baseline="0" dirty="0" err="1" smtClean="0">
                <a:cs typeface="Arial Unicode MS" panose="020B0604020202020204" pitchFamily="34" charset="-128"/>
              </a:rPr>
              <a:t>avons</a:t>
            </a:r>
            <a:r>
              <a:rPr lang="en-CA" baseline="0" dirty="0" smtClean="0">
                <a:cs typeface="Arial Unicode MS" panose="020B0604020202020204" pitchFamily="34" charset="-128"/>
              </a:rPr>
              <a:t> </a:t>
            </a:r>
            <a:r>
              <a:rPr lang="en-CA" baseline="0" dirty="0" err="1" smtClean="0">
                <a:cs typeface="Arial Unicode MS" panose="020B0604020202020204" pitchFamily="34" charset="-128"/>
              </a:rPr>
              <a:t>tirés</a:t>
            </a:r>
            <a:r>
              <a:rPr lang="en-CA" baseline="0" dirty="0" smtClean="0">
                <a:cs typeface="Arial Unicode MS" panose="020B0604020202020204" pitchFamily="34" charset="-128"/>
              </a:rPr>
              <a:t> de </a:t>
            </a:r>
            <a:r>
              <a:rPr lang="en-CA" baseline="0" dirty="0" err="1" smtClean="0">
                <a:cs typeface="Arial Unicode MS" panose="020B0604020202020204" pitchFamily="34" charset="-128"/>
              </a:rPr>
              <a:t>l’analyse</a:t>
            </a:r>
            <a:r>
              <a:rPr lang="en-CA" baseline="0" dirty="0" smtClean="0">
                <a:cs typeface="Arial Unicode MS" panose="020B0604020202020204" pitchFamily="34" charset="-128"/>
              </a:rPr>
              <a:t> des </a:t>
            </a:r>
            <a:r>
              <a:rPr lang="en-CA" baseline="0" dirty="0" err="1" smtClean="0">
                <a:cs typeface="Arial Unicode MS" panose="020B0604020202020204" pitchFamily="34" charset="-128"/>
              </a:rPr>
              <a:t>réponses</a:t>
            </a:r>
            <a:r>
              <a:rPr lang="en-CA" baseline="0" dirty="0" smtClean="0">
                <a:cs typeface="Arial Unicode MS" panose="020B0604020202020204" pitchFamily="34" charset="-128"/>
              </a:rPr>
              <a:t> du questionnaire</a:t>
            </a:r>
            <a:endParaRPr lang="en-CA" dirty="0" smtClean="0">
              <a:cs typeface="Arial Unicode MS" panose="020B0604020202020204" pitchFamily="34" charset="-128"/>
            </a:endParaRPr>
          </a:p>
        </p:txBody>
      </p:sp>
    </p:spTree>
    <p:extLst>
      <p:ext uri="{BB962C8B-B14F-4D97-AF65-F5344CB8AC3E}">
        <p14:creationId xmlns:p14="http://schemas.microsoft.com/office/powerpoint/2010/main" val="3545959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CA" dirty="0" smtClean="0"/>
              <a:t>En un premier instant</a:t>
            </a:r>
            <a:r>
              <a:rPr lang="en-CA" baseline="0" dirty="0" smtClean="0"/>
              <a:t>, </a:t>
            </a:r>
            <a:r>
              <a:rPr lang="en-CA" baseline="0" dirty="0" err="1" smtClean="0"/>
              <a:t>i</a:t>
            </a:r>
            <a:r>
              <a:rPr lang="en-CA" dirty="0" err="1" smtClean="0"/>
              <a:t>l</a:t>
            </a:r>
            <a:r>
              <a:rPr lang="en-CA" dirty="0" smtClean="0"/>
              <a:t> </a:t>
            </a:r>
            <a:r>
              <a:rPr lang="en-CA" dirty="0" err="1" smtClean="0"/>
              <a:t>fut</a:t>
            </a:r>
            <a:r>
              <a:rPr lang="en-CA" dirty="0" smtClean="0"/>
              <a:t> </a:t>
            </a:r>
            <a:r>
              <a:rPr lang="en-CA" dirty="0" err="1" smtClean="0"/>
              <a:t>intéressant</a:t>
            </a:r>
            <a:r>
              <a:rPr lang="en-CA" dirty="0" smtClean="0"/>
              <a:t> de </a:t>
            </a:r>
            <a:r>
              <a:rPr lang="en-CA" dirty="0" err="1" smtClean="0"/>
              <a:t>conclure</a:t>
            </a:r>
            <a:r>
              <a:rPr lang="en-CA" dirty="0" smtClean="0"/>
              <a:t> – </a:t>
            </a:r>
            <a:r>
              <a:rPr lang="en-CA" dirty="0" err="1" smtClean="0"/>
              <a:t>parmi</a:t>
            </a:r>
            <a:r>
              <a:rPr lang="en-CA" dirty="0" smtClean="0"/>
              <a:t> les </a:t>
            </a:r>
            <a:r>
              <a:rPr lang="en-CA" dirty="0" err="1" smtClean="0"/>
              <a:t>groupes</a:t>
            </a:r>
            <a:r>
              <a:rPr lang="en-CA" baseline="0" dirty="0" smtClean="0"/>
              <a:t> qui </a:t>
            </a:r>
            <a:r>
              <a:rPr lang="en-CA" baseline="0" dirty="0" err="1" smtClean="0"/>
              <a:t>ont</a:t>
            </a:r>
            <a:r>
              <a:rPr lang="en-CA" baseline="0" dirty="0" smtClean="0"/>
              <a:t> </a:t>
            </a:r>
            <a:r>
              <a:rPr lang="en-CA" baseline="0" dirty="0" err="1" smtClean="0"/>
              <a:t>adoptés</a:t>
            </a:r>
            <a:r>
              <a:rPr lang="en-CA" baseline="0" dirty="0" smtClean="0"/>
              <a:t> le Cloud - </a:t>
            </a:r>
            <a:r>
              <a:rPr lang="en-CA" dirty="0" err="1" smtClean="0"/>
              <a:t>quel</a:t>
            </a:r>
            <a:r>
              <a:rPr lang="en-CA" dirty="0" smtClean="0"/>
              <a:t> </a:t>
            </a:r>
            <a:r>
              <a:rPr lang="en-CA" dirty="0" err="1" smtClean="0"/>
              <a:t>département</a:t>
            </a:r>
            <a:r>
              <a:rPr lang="en-CA" dirty="0" smtClean="0"/>
              <a:t> </a:t>
            </a:r>
            <a:r>
              <a:rPr lang="en-CA" dirty="0" err="1" smtClean="0"/>
              <a:t>est</a:t>
            </a:r>
            <a:r>
              <a:rPr lang="en-CA" dirty="0" smtClean="0"/>
              <a:t> </a:t>
            </a:r>
            <a:r>
              <a:rPr lang="en-CA" dirty="0" err="1" smtClean="0"/>
              <a:t>responsable</a:t>
            </a:r>
            <a:r>
              <a:rPr lang="en-CA" baseline="0" dirty="0" smtClean="0"/>
              <a:t> pour la </a:t>
            </a:r>
            <a:r>
              <a:rPr lang="en-CA" baseline="0" dirty="0" err="1" smtClean="0"/>
              <a:t>gestion</a:t>
            </a:r>
            <a:r>
              <a:rPr lang="en-CA" baseline="0" dirty="0" smtClean="0"/>
              <a:t> du Cloud (61% - </a:t>
            </a:r>
            <a:r>
              <a:rPr lang="en-CA" baseline="0" dirty="0" err="1" smtClean="0"/>
              <a:t>dépt</a:t>
            </a:r>
            <a:r>
              <a:rPr lang="en-CA" baseline="0" dirty="0" smtClean="0"/>
              <a:t> </a:t>
            </a:r>
            <a:r>
              <a:rPr lang="en-CA" baseline="0" dirty="0" err="1" smtClean="0"/>
              <a:t>informatique</a:t>
            </a:r>
            <a:r>
              <a:rPr lang="en-CA" baseline="0" dirty="0" smtClean="0"/>
              <a:t> – </a:t>
            </a:r>
            <a:r>
              <a:rPr lang="en-CA" baseline="0" dirty="0" err="1" smtClean="0"/>
              <a:t>tandis</a:t>
            </a:r>
            <a:r>
              <a:rPr lang="en-CA" baseline="0" dirty="0" smtClean="0"/>
              <a:t> </a:t>
            </a:r>
            <a:r>
              <a:rPr lang="en-CA" baseline="0" dirty="0" err="1" smtClean="0"/>
              <a:t>que</a:t>
            </a:r>
            <a:r>
              <a:rPr lang="en-CA" baseline="0" dirty="0" smtClean="0"/>
              <a:t> le </a:t>
            </a:r>
            <a:r>
              <a:rPr lang="en-CA" baseline="0" dirty="0" err="1" smtClean="0"/>
              <a:t>dépt</a:t>
            </a:r>
            <a:r>
              <a:rPr lang="en-CA" baseline="0" dirty="0" smtClean="0"/>
              <a:t> </a:t>
            </a:r>
            <a:r>
              <a:rPr lang="en-CA" baseline="0" dirty="0" err="1" smtClean="0"/>
              <a:t>responsable</a:t>
            </a:r>
            <a:r>
              <a:rPr lang="en-CA" baseline="0" dirty="0" smtClean="0"/>
              <a:t> pour la </a:t>
            </a:r>
            <a:r>
              <a:rPr lang="en-CA" baseline="0" dirty="0" err="1" smtClean="0"/>
              <a:t>gestion</a:t>
            </a:r>
            <a:r>
              <a:rPr lang="en-CA" baseline="0" dirty="0" smtClean="0"/>
              <a:t> des </a:t>
            </a:r>
            <a:r>
              <a:rPr lang="en-CA" baseline="0" dirty="0" err="1" smtClean="0"/>
              <a:t>données</a:t>
            </a:r>
            <a:r>
              <a:rPr lang="en-CA" baseline="0" dirty="0" smtClean="0"/>
              <a:t> </a:t>
            </a:r>
            <a:r>
              <a:rPr lang="en-CA" baseline="0" dirty="0" err="1" smtClean="0"/>
              <a:t>compte</a:t>
            </a:r>
            <a:r>
              <a:rPr lang="en-CA" baseline="0" dirty="0" smtClean="0"/>
              <a:t> </a:t>
            </a:r>
            <a:r>
              <a:rPr lang="en-CA" baseline="0" dirty="0" err="1" smtClean="0"/>
              <a:t>seulement</a:t>
            </a:r>
            <a:r>
              <a:rPr lang="en-CA" baseline="0" dirty="0" smtClean="0"/>
              <a:t> pour 19%</a:t>
            </a:r>
            <a:endParaRPr lang="fr-CH" dirty="0"/>
          </a:p>
        </p:txBody>
      </p:sp>
      <p:sp>
        <p:nvSpPr>
          <p:cNvPr id="4" name="Espace réservé du numéro de diapositive 3"/>
          <p:cNvSpPr>
            <a:spLocks noGrp="1"/>
          </p:cNvSpPr>
          <p:nvPr>
            <p:ph type="sldNum" idx="10"/>
          </p:nvPr>
        </p:nvSpPr>
        <p:spPr/>
        <p:txBody>
          <a:bodyPr/>
          <a:lstStyle/>
          <a:p>
            <a:pPr>
              <a:defRPr/>
            </a:pPr>
            <a:fld id="{702C0D32-E03C-49BD-8132-8A7DFF3C87CA}" type="slidenum">
              <a:rPr lang="en-US" smtClean="0"/>
              <a:pPr>
                <a:defRPr/>
              </a:pPr>
              <a:t>12</a:t>
            </a:fld>
            <a:endParaRPr lang="en-US"/>
          </a:p>
        </p:txBody>
      </p:sp>
    </p:spTree>
    <p:extLst>
      <p:ext uri="{BB962C8B-B14F-4D97-AF65-F5344CB8AC3E}">
        <p14:creationId xmlns:p14="http://schemas.microsoft.com/office/powerpoint/2010/main" val="25944914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449263" rtl="0" eaLnBrk="0" fontAlgn="base" latinLnBrk="0" hangingPunct="0">
              <a:lnSpc>
                <a:spcPct val="100000"/>
              </a:lnSpc>
              <a:spcBef>
                <a:spcPts val="450"/>
              </a:spcBef>
              <a:spcAft>
                <a:spcPct val="0"/>
              </a:spcAft>
              <a:buClr>
                <a:srgbClr val="000000"/>
              </a:buClr>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fr-CH" sz="1200" kern="1200" dirty="0" smtClean="0">
                <a:solidFill>
                  <a:srgbClr val="000000"/>
                </a:solidFill>
                <a:effectLst/>
                <a:latin typeface="Times New Roman" panose="02020603050405020304" pitchFamily="18" charset="0"/>
                <a:ea typeface="+mn-ea"/>
                <a:cs typeface="+mn-cs"/>
              </a:rPr>
              <a:t>Un nombre élevé d’utilisateurs courants (58 % des répondants qui se servent du Cloud) ainsi que les utilisateurs potentiels (58 % des répondants n’utilisant pas le Cloud) sont motivés par le coût réduit du Cloud (un reflet de notre analyse de</a:t>
            </a:r>
            <a:r>
              <a:rPr lang="fr-CH" sz="1200" kern="1200" baseline="0" dirty="0" smtClean="0">
                <a:solidFill>
                  <a:srgbClr val="000000"/>
                </a:solidFill>
                <a:effectLst/>
                <a:latin typeface="Times New Roman" panose="02020603050405020304" pitchFamily="18" charset="0"/>
                <a:ea typeface="+mn-ea"/>
                <a:cs typeface="+mn-cs"/>
              </a:rPr>
              <a:t> la littérature)</a:t>
            </a:r>
            <a:r>
              <a:rPr lang="fr-CH" sz="1200" kern="1200" dirty="0" smtClean="0">
                <a:solidFill>
                  <a:srgbClr val="000000"/>
                </a:solidFill>
                <a:effectLst/>
                <a:latin typeface="Times New Roman" panose="02020603050405020304" pitchFamily="18" charset="0"/>
                <a:ea typeface="+mn-ea"/>
                <a:cs typeface="+mn-cs"/>
              </a:rPr>
              <a:t>; </a:t>
            </a:r>
            <a:endParaRPr lang="en-CA" dirty="0" smtClean="0">
              <a:cs typeface="Arial Unicode MS" panose="020B0604020202020204" pitchFamily="34" charset="-128"/>
            </a:endParaRPr>
          </a:p>
          <a:p>
            <a:pPr marL="171450" indent="-171450">
              <a:spcBef>
                <a:spcPts val="45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dirty="0" err="1" smtClean="0">
                <a:cs typeface="Arial Unicode MS" panose="020B0604020202020204" pitchFamily="34" charset="-128"/>
              </a:rPr>
              <a:t>Coût</a:t>
            </a:r>
            <a:r>
              <a:rPr lang="en-CA" baseline="0" dirty="0" smtClean="0">
                <a:cs typeface="Arial Unicode MS" panose="020B0604020202020204" pitchFamily="34" charset="-128"/>
              </a:rPr>
              <a:t> </a:t>
            </a:r>
            <a:r>
              <a:rPr lang="en-CA" baseline="0" dirty="0" err="1" smtClean="0">
                <a:cs typeface="Arial Unicode MS" panose="020B0604020202020204" pitchFamily="34" charset="-128"/>
              </a:rPr>
              <a:t>réduit</a:t>
            </a:r>
            <a:r>
              <a:rPr lang="en-CA" baseline="0" dirty="0" smtClean="0">
                <a:cs typeface="Arial Unicode MS" panose="020B0604020202020204" pitchFamily="34" charset="-128"/>
              </a:rPr>
              <a:t> (57%)</a:t>
            </a:r>
            <a:endParaRPr lang="en-CA" dirty="0" smtClean="0">
              <a:cs typeface="Arial Unicode MS" panose="020B0604020202020204" pitchFamily="34" charset="-128"/>
            </a:endParaRPr>
          </a:p>
          <a:p>
            <a:pPr marL="171450" indent="-171450">
              <a:spcBef>
                <a:spcPts val="45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dirty="0" err="1" smtClean="0">
                <a:cs typeface="Arial Unicode MS" panose="020B0604020202020204" pitchFamily="34" charset="-128"/>
              </a:rPr>
              <a:t>Entreposage</a:t>
            </a:r>
            <a:r>
              <a:rPr lang="en-CA" baseline="0" dirty="0" smtClean="0">
                <a:cs typeface="Arial Unicode MS" panose="020B0604020202020204" pitchFamily="34" charset="-128"/>
              </a:rPr>
              <a:t> </a:t>
            </a:r>
            <a:r>
              <a:rPr lang="en-CA" baseline="0" dirty="0" err="1" smtClean="0">
                <a:cs typeface="Arial Unicode MS" panose="020B0604020202020204" pitchFamily="34" charset="-128"/>
              </a:rPr>
              <a:t>additionnel</a:t>
            </a:r>
            <a:r>
              <a:rPr lang="en-CA" baseline="0" dirty="0" smtClean="0">
                <a:cs typeface="Arial Unicode MS" panose="020B0604020202020204" pitchFamily="34" charset="-128"/>
              </a:rPr>
              <a:t> </a:t>
            </a:r>
            <a:r>
              <a:rPr lang="en-CA" dirty="0" smtClean="0">
                <a:cs typeface="Arial Unicode MS" panose="020B0604020202020204" pitchFamily="34" charset="-128"/>
              </a:rPr>
              <a:t>(54%)</a:t>
            </a:r>
          </a:p>
          <a:p>
            <a:pPr marL="171450" indent="-171450">
              <a:spcBef>
                <a:spcPts val="45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dirty="0" err="1" smtClean="0">
                <a:cs typeface="Arial Unicode MS" panose="020B0604020202020204" pitchFamily="34" charset="-128"/>
              </a:rPr>
              <a:t>Amélioration</a:t>
            </a:r>
            <a:r>
              <a:rPr lang="en-CA" baseline="0" dirty="0" smtClean="0">
                <a:cs typeface="Arial Unicode MS" panose="020B0604020202020204" pitchFamily="34" charset="-128"/>
              </a:rPr>
              <a:t> du </a:t>
            </a:r>
            <a:r>
              <a:rPr lang="en-CA" baseline="0" dirty="0" err="1" smtClean="0">
                <a:cs typeface="Arial Unicode MS" panose="020B0604020202020204" pitchFamily="34" charset="-128"/>
              </a:rPr>
              <a:t>rendement</a:t>
            </a:r>
            <a:r>
              <a:rPr lang="en-CA" baseline="0" dirty="0" smtClean="0">
                <a:cs typeface="Arial Unicode MS" panose="020B0604020202020204" pitchFamily="34" charset="-128"/>
              </a:rPr>
              <a:t> </a:t>
            </a:r>
            <a:r>
              <a:rPr lang="en-CA" baseline="0" dirty="0" err="1" smtClean="0">
                <a:cs typeface="Arial Unicode MS" panose="020B0604020202020204" pitchFamily="34" charset="-128"/>
              </a:rPr>
              <a:t>organisationnel</a:t>
            </a:r>
            <a:r>
              <a:rPr lang="en-CA" baseline="0" dirty="0" smtClean="0">
                <a:cs typeface="Arial Unicode MS" panose="020B0604020202020204" pitchFamily="34" charset="-128"/>
              </a:rPr>
              <a:t> </a:t>
            </a:r>
            <a:r>
              <a:rPr lang="en-CA" dirty="0" smtClean="0">
                <a:cs typeface="Arial Unicode MS" panose="020B0604020202020204" pitchFamily="34" charset="-128"/>
              </a:rPr>
              <a:t>(51%) et</a:t>
            </a:r>
          </a:p>
          <a:p>
            <a:pPr marL="171450" indent="-171450">
              <a:spcBef>
                <a:spcPts val="45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dirty="0" smtClean="0">
                <a:cs typeface="Arial Unicode MS" panose="020B0604020202020204" pitchFamily="34" charset="-128"/>
              </a:rPr>
              <a:t>collaboration (41%)</a:t>
            </a:r>
          </a:p>
          <a:p>
            <a:endParaRPr lang="fr-CH" dirty="0" smtClean="0"/>
          </a:p>
          <a:p>
            <a:r>
              <a:rPr lang="fr-CH" sz="1200" kern="1200" dirty="0" smtClean="0">
                <a:solidFill>
                  <a:srgbClr val="000000"/>
                </a:solidFill>
                <a:effectLst/>
                <a:latin typeface="Times New Roman" panose="02020603050405020304" pitchFamily="18" charset="0"/>
                <a:ea typeface="+mn-ea"/>
                <a:cs typeface="+mn-cs"/>
              </a:rPr>
              <a:t>Cependant, certains d’entre eux remarquent que c’est un bénéfice qui n’est pas toujours facile à tirer.</a:t>
            </a:r>
          </a:p>
        </p:txBody>
      </p:sp>
      <p:sp>
        <p:nvSpPr>
          <p:cNvPr id="4" name="Espace réservé du numéro de diapositive 3"/>
          <p:cNvSpPr>
            <a:spLocks noGrp="1"/>
          </p:cNvSpPr>
          <p:nvPr>
            <p:ph type="sldNum" idx="10"/>
          </p:nvPr>
        </p:nvSpPr>
        <p:spPr/>
        <p:txBody>
          <a:bodyPr/>
          <a:lstStyle/>
          <a:p>
            <a:pPr>
              <a:defRPr/>
            </a:pPr>
            <a:fld id="{702C0D32-E03C-49BD-8132-8A7DFF3C87CA}" type="slidenum">
              <a:rPr lang="en-US" smtClean="0"/>
              <a:pPr>
                <a:defRPr/>
              </a:pPr>
              <a:t>13</a:t>
            </a:fld>
            <a:endParaRPr lang="en-US"/>
          </a:p>
        </p:txBody>
      </p:sp>
    </p:spTree>
    <p:extLst>
      <p:ext uri="{BB962C8B-B14F-4D97-AF65-F5344CB8AC3E}">
        <p14:creationId xmlns:p14="http://schemas.microsoft.com/office/powerpoint/2010/main" val="7692447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anose="02020603050405020304" pitchFamily="18" charset="0"/>
              <a:buNone/>
              <a:tabLst/>
              <a:defRPr/>
            </a:pPr>
            <a:r>
              <a:rPr lang="fr-CH" sz="1200" kern="1200" dirty="0" smtClean="0">
                <a:solidFill>
                  <a:srgbClr val="000000"/>
                </a:solidFill>
                <a:effectLst/>
                <a:latin typeface="Times New Roman" panose="02020603050405020304" pitchFamily="18" charset="0"/>
                <a:ea typeface="+mn-ea"/>
                <a:cs typeface="+mn-cs"/>
              </a:rPr>
              <a:t>Le risque pour la sécurité des données dans le Cloud est toujours parmi les raisons qui empêchent certains groupes d’adopter le Cloud; 56 % des répondants qui ne considéraient pas le Cloud eux ont tous exprimé ce même ennui. Les « répercussions juridiques », « la perte de contrôle ou des données » et « le risque à la vie privée » ont aussi été parmi des réponses les plus populaires.</a:t>
            </a:r>
            <a:endParaRPr lang="en-CA" sz="1200" kern="1200" dirty="0" smtClean="0">
              <a:solidFill>
                <a:srgbClr val="000000"/>
              </a:solidFill>
              <a:effectLst/>
              <a:latin typeface="Times New Roman" panose="02020603050405020304" pitchFamily="18" charset="0"/>
              <a:ea typeface="+mn-ea"/>
              <a:cs typeface="+mn-cs"/>
            </a:endParaRPr>
          </a:p>
          <a:p>
            <a:endParaRPr lang="fr-CH" dirty="0" smtClean="0"/>
          </a:p>
          <a:p>
            <a:endParaRPr lang="en-CA" dirty="0"/>
          </a:p>
        </p:txBody>
      </p:sp>
      <p:sp>
        <p:nvSpPr>
          <p:cNvPr id="4" name="Slide Number Placeholder 3"/>
          <p:cNvSpPr>
            <a:spLocks noGrp="1"/>
          </p:cNvSpPr>
          <p:nvPr>
            <p:ph type="sldNum" idx="10"/>
          </p:nvPr>
        </p:nvSpPr>
        <p:spPr/>
        <p:txBody>
          <a:bodyPr/>
          <a:lstStyle/>
          <a:p>
            <a:pPr>
              <a:defRPr/>
            </a:pPr>
            <a:fld id="{702C0D32-E03C-49BD-8132-8A7DFF3C87CA}" type="slidenum">
              <a:rPr lang="en-US" smtClean="0"/>
              <a:pPr>
                <a:defRPr/>
              </a:pPr>
              <a:t>14</a:t>
            </a:fld>
            <a:endParaRPr lang="en-US"/>
          </a:p>
        </p:txBody>
      </p:sp>
    </p:spTree>
    <p:extLst>
      <p:ext uri="{BB962C8B-B14F-4D97-AF65-F5344CB8AC3E}">
        <p14:creationId xmlns:p14="http://schemas.microsoft.com/office/powerpoint/2010/main" val="21349744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8"/>
          <p:cNvSpPr>
            <a:spLocks noGrp="1" noChangeArrowheads="1"/>
          </p:cNvSpPr>
          <p:nvPr>
            <p:ph type="sldNum" sz="quarter"/>
          </p:nvPr>
        </p:nvSpPr>
        <p:spPr>
          <a:noFill/>
          <a:extLst>
            <a:ext uri="{91240B29-F687-4F45-9708-019B960494DF}">
              <a14:hiddenLine xmlns:a14="http://schemas.microsoft.com/office/drawing/2010/main" w="9525">
                <a:solidFill>
                  <a:srgbClr val="3465AF"/>
                </a:solidFill>
                <a:round/>
                <a:headEnd/>
                <a:tailEnd/>
              </a14:hiddenLine>
            </a:ext>
          </a:extLst>
        </p:spPr>
        <p:txBody>
          <a:bodyPr/>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9pPr>
          </a:lstStyle>
          <a:p>
            <a:pPr>
              <a:buClrTx/>
              <a:buFontTx/>
              <a:buNone/>
            </a:pPr>
            <a:fld id="{0CBF884A-B0B4-44B2-91D5-CB2CE2BCF177}" type="slidenum">
              <a:rPr lang="en-US" sz="1200">
                <a:solidFill>
                  <a:srgbClr val="000000"/>
                </a:solidFill>
              </a:rPr>
              <a:pPr>
                <a:buClrTx/>
                <a:buFontTx/>
                <a:buNone/>
              </a:pPr>
              <a:t>15</a:t>
            </a:fld>
            <a:endParaRPr lang="en-US" sz="1200">
              <a:solidFill>
                <a:srgbClr val="000000"/>
              </a:solidFill>
            </a:endParaRPr>
          </a:p>
        </p:txBody>
      </p:sp>
      <p:sp>
        <p:nvSpPr>
          <p:cNvPr id="24579" name="Rectangle 1"/>
          <p:cNvSpPr txBox="1">
            <a:spLocks noGrp="1" noRot="1" noChangeAspect="1" noChangeArrowheads="1" noTextEdit="1"/>
          </p:cNvSpPr>
          <p:nvPr>
            <p:ph type="sldImg"/>
          </p:nvPr>
        </p:nvSpPr>
        <p:spPr>
          <a:xfrm>
            <a:off x="915988" y="744538"/>
            <a:ext cx="4960937" cy="3722687"/>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4580" name="Text Box 2"/>
          <p:cNvSpPr txBox="1">
            <a:spLocks noGrp="1" noChangeArrowheads="1"/>
          </p:cNvSpPr>
          <p:nvPr>
            <p:ph type="body" idx="1"/>
          </p:nvPr>
        </p:nvSpPr>
        <p:spPr>
          <a:xfrm>
            <a:off x="679450" y="4717416"/>
            <a:ext cx="5434028" cy="4467406"/>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pPr>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dirty="0" smtClean="0">
                <a:cs typeface="Arial Unicode MS" panose="020B0604020202020204" pitchFamily="34" charset="-128"/>
              </a:rPr>
              <a:t>In response to the question:</a:t>
            </a:r>
          </a:p>
          <a:p>
            <a:pPr marL="0" marR="0" indent="0" algn="l" defTabSz="449263" rtl="0" eaLnBrk="0" fontAlgn="base" latinLnBrk="0" hangingPunct="0">
              <a:lnSpc>
                <a:spcPct val="100000"/>
              </a:lnSpc>
              <a:spcBef>
                <a:spcPts val="450"/>
              </a:spcBef>
              <a:spcAft>
                <a:spcPct val="0"/>
              </a:spcAft>
              <a:buClr>
                <a:srgbClr val="000000"/>
              </a:buClr>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CA" dirty="0" smtClean="0">
                <a:cs typeface="Arial Unicode MS" panose="020B0604020202020204" pitchFamily="34" charset="-128"/>
              </a:rPr>
              <a:t>What kind of cloud service is your organization using? The responses identified that the majority of organizations surveyed are using Software as a Service (SaaS) (42%), such as Google Apps and Microsoft Office 365.</a:t>
            </a:r>
          </a:p>
          <a:p>
            <a:pPr>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CA" baseline="0" dirty="0" smtClean="0">
              <a:cs typeface="Arial Unicode MS" panose="020B0604020202020204" pitchFamily="34" charset="-128"/>
            </a:endParaRPr>
          </a:p>
          <a:p>
            <a:pPr>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baseline="0" dirty="0" smtClean="0">
                <a:cs typeface="Arial Unicode MS" panose="020B0604020202020204" pitchFamily="34" charset="-128"/>
              </a:rPr>
              <a:t>(137 total respondents to this question)</a:t>
            </a:r>
            <a:endParaRPr lang="en-CA" dirty="0" smtClean="0">
              <a:cs typeface="Arial Unicode MS" panose="020B0604020202020204" pitchFamily="34" charset="-128"/>
            </a:endParaRPr>
          </a:p>
        </p:txBody>
      </p:sp>
    </p:spTree>
    <p:extLst>
      <p:ext uri="{BB962C8B-B14F-4D97-AF65-F5344CB8AC3E}">
        <p14:creationId xmlns:p14="http://schemas.microsoft.com/office/powerpoint/2010/main" val="37577197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lvl="0"/>
            <a:r>
              <a:rPr lang="fr-CH" sz="1200" kern="1200" dirty="0" smtClean="0">
                <a:solidFill>
                  <a:srgbClr val="000000"/>
                </a:solidFill>
                <a:effectLst/>
                <a:latin typeface="Times New Roman" panose="02020603050405020304" pitchFamily="18" charset="0"/>
                <a:ea typeface="+mn-ea"/>
                <a:cs typeface="+mn-cs"/>
              </a:rPr>
              <a:t>Seulement une petite portion d’utilisateurs courants a profité d’un accord de service (SLA) ou de mesures semblables afin de se protéger contre les risques que peut présenter le Cloud. Parmi les répondants qui ont été parmi ceux qui ont pris la décision de se déplacer vers le Cloud, seulement 35 % d’entre eux ont négocié un SLA.</a:t>
            </a:r>
            <a:endParaRPr lang="en-CA" sz="1200" kern="1200" dirty="0" smtClean="0">
              <a:solidFill>
                <a:srgbClr val="000000"/>
              </a:solidFill>
              <a:effectLst/>
              <a:latin typeface="Times New Roman" panose="02020603050405020304" pitchFamily="18" charset="0"/>
              <a:ea typeface="+mn-ea"/>
              <a:cs typeface="+mn-cs"/>
            </a:endParaRPr>
          </a:p>
        </p:txBody>
      </p:sp>
      <p:sp>
        <p:nvSpPr>
          <p:cNvPr id="4" name="Espace réservé du numéro de diapositive 3"/>
          <p:cNvSpPr>
            <a:spLocks noGrp="1"/>
          </p:cNvSpPr>
          <p:nvPr>
            <p:ph type="sldNum" idx="10"/>
          </p:nvPr>
        </p:nvSpPr>
        <p:spPr/>
        <p:txBody>
          <a:bodyPr/>
          <a:lstStyle/>
          <a:p>
            <a:pPr>
              <a:defRPr/>
            </a:pPr>
            <a:fld id="{702C0D32-E03C-49BD-8132-8A7DFF3C87CA}" type="slidenum">
              <a:rPr lang="en-US" smtClean="0"/>
              <a:pPr>
                <a:defRPr/>
              </a:pPr>
              <a:t>16</a:t>
            </a:fld>
            <a:endParaRPr lang="en-US"/>
          </a:p>
        </p:txBody>
      </p:sp>
    </p:spTree>
    <p:extLst>
      <p:ext uri="{BB962C8B-B14F-4D97-AF65-F5344CB8AC3E}">
        <p14:creationId xmlns:p14="http://schemas.microsoft.com/office/powerpoint/2010/main" val="34483101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lvl="0"/>
            <a:r>
              <a:rPr lang="fr-CH" sz="1200" kern="1200" dirty="0" smtClean="0">
                <a:solidFill>
                  <a:srgbClr val="000000"/>
                </a:solidFill>
                <a:effectLst/>
                <a:latin typeface="Times New Roman" panose="02020603050405020304" pitchFamily="18" charset="0"/>
                <a:ea typeface="+mn-ea"/>
                <a:cs typeface="+mn-cs"/>
              </a:rPr>
              <a:t>Les problèmes posés par le Cloud ne se rapportent pas toujours à la technologie, mais peuvent aussi comprendre:</a:t>
            </a:r>
          </a:p>
          <a:p>
            <a:pPr marL="171450" lvl="0" indent="-171450">
              <a:buFont typeface="Arial" panose="020B0604020202020204" pitchFamily="34" charset="0"/>
              <a:buChar char="•"/>
            </a:pPr>
            <a:r>
              <a:rPr lang="fr-CH" sz="1200" kern="1200" dirty="0" smtClean="0">
                <a:solidFill>
                  <a:srgbClr val="000000"/>
                </a:solidFill>
                <a:effectLst/>
                <a:latin typeface="Times New Roman" panose="02020603050405020304" pitchFamily="18" charset="0"/>
                <a:ea typeface="+mn-ea"/>
                <a:cs typeface="+mn-cs"/>
              </a:rPr>
              <a:t>la gestion de l’organisation, </a:t>
            </a:r>
          </a:p>
          <a:p>
            <a:pPr marL="171450" lvl="0" indent="-171450">
              <a:buFont typeface="Arial" panose="020B0604020202020204" pitchFamily="34" charset="0"/>
              <a:buChar char="•"/>
            </a:pPr>
            <a:r>
              <a:rPr lang="fr-CH" sz="1200" kern="1200" dirty="0" smtClean="0">
                <a:solidFill>
                  <a:srgbClr val="000000"/>
                </a:solidFill>
                <a:effectLst/>
                <a:latin typeface="Times New Roman" panose="02020603050405020304" pitchFamily="18" charset="0"/>
                <a:ea typeface="+mn-ea"/>
                <a:cs typeface="+mn-cs"/>
              </a:rPr>
              <a:t>le comportement humain (par exemple, une perte de contrôle sur l’utilisation du Cloud par les employées), </a:t>
            </a:r>
          </a:p>
          <a:p>
            <a:pPr marL="171450" lvl="0" indent="-171450">
              <a:buFont typeface="Arial" panose="020B0604020202020204" pitchFamily="34" charset="0"/>
              <a:buChar char="•"/>
            </a:pPr>
            <a:r>
              <a:rPr lang="fr-CH" sz="1200" kern="1200" dirty="0" smtClean="0">
                <a:solidFill>
                  <a:srgbClr val="000000"/>
                </a:solidFill>
                <a:effectLst/>
                <a:latin typeface="Times New Roman" panose="02020603050405020304" pitchFamily="18" charset="0"/>
                <a:ea typeface="+mn-ea"/>
                <a:cs typeface="+mn-cs"/>
              </a:rPr>
              <a:t>les règlements (par exemple, un manque de règlements stricts entourant l’utilisation adéquate du Cloud), </a:t>
            </a:r>
          </a:p>
          <a:p>
            <a:pPr marL="171450" lvl="0" indent="-171450">
              <a:buFont typeface="Arial" panose="020B0604020202020204" pitchFamily="34" charset="0"/>
              <a:buChar char="•"/>
            </a:pPr>
            <a:r>
              <a:rPr lang="fr-CH" sz="1200" kern="1200" dirty="0" smtClean="0">
                <a:solidFill>
                  <a:srgbClr val="000000"/>
                </a:solidFill>
                <a:effectLst/>
                <a:latin typeface="Times New Roman" panose="02020603050405020304" pitchFamily="18" charset="0"/>
                <a:ea typeface="+mn-ea"/>
                <a:cs typeface="+mn-cs"/>
              </a:rPr>
              <a:t>la gestion des données, </a:t>
            </a:r>
          </a:p>
          <a:p>
            <a:pPr marL="171450" lvl="0" indent="-171450">
              <a:buFont typeface="Arial" panose="020B0604020202020204" pitchFamily="34" charset="0"/>
              <a:buChar char="•"/>
            </a:pPr>
            <a:r>
              <a:rPr lang="fr-CH" sz="1200" kern="1200" dirty="0" smtClean="0">
                <a:solidFill>
                  <a:srgbClr val="000000"/>
                </a:solidFill>
                <a:effectLst/>
                <a:latin typeface="Times New Roman" panose="02020603050405020304" pitchFamily="18" charset="0"/>
                <a:ea typeface="+mn-ea"/>
                <a:cs typeface="+mn-cs"/>
              </a:rPr>
              <a:t>des difficultés rencontrées lors de la mise en œuvre de l’outil, et </a:t>
            </a:r>
          </a:p>
          <a:p>
            <a:pPr marL="171450" lvl="0" indent="-171450">
              <a:buFont typeface="Arial" panose="020B0604020202020204" pitchFamily="34" charset="0"/>
              <a:buChar char="•"/>
            </a:pPr>
            <a:r>
              <a:rPr lang="fr-CH" sz="1200" kern="1200" dirty="0" smtClean="0">
                <a:solidFill>
                  <a:srgbClr val="000000"/>
                </a:solidFill>
                <a:effectLst/>
                <a:latin typeface="Times New Roman" panose="02020603050405020304" pitchFamily="18" charset="0"/>
                <a:ea typeface="+mn-ea"/>
                <a:cs typeface="+mn-cs"/>
              </a:rPr>
              <a:t>un manque de transparence de la part des fournisseurs.</a:t>
            </a:r>
            <a:endParaRPr lang="en-CA" sz="1200" kern="1200" dirty="0" smtClean="0">
              <a:solidFill>
                <a:srgbClr val="000000"/>
              </a:solidFill>
              <a:effectLst/>
              <a:latin typeface="Times New Roman" panose="02020603050405020304" pitchFamily="18" charset="0"/>
              <a:ea typeface="+mn-ea"/>
              <a:cs typeface="+mn-cs"/>
            </a:endParaRPr>
          </a:p>
          <a:p>
            <a:endParaRPr lang="fr-CH" dirty="0"/>
          </a:p>
        </p:txBody>
      </p:sp>
      <p:sp>
        <p:nvSpPr>
          <p:cNvPr id="4" name="Espace réservé du numéro de diapositive 3"/>
          <p:cNvSpPr>
            <a:spLocks noGrp="1"/>
          </p:cNvSpPr>
          <p:nvPr>
            <p:ph type="sldNum" idx="10"/>
          </p:nvPr>
        </p:nvSpPr>
        <p:spPr/>
        <p:txBody>
          <a:bodyPr/>
          <a:lstStyle/>
          <a:p>
            <a:pPr>
              <a:defRPr/>
            </a:pPr>
            <a:fld id="{702C0D32-E03C-49BD-8132-8A7DFF3C87CA}" type="slidenum">
              <a:rPr lang="en-US" smtClean="0"/>
              <a:pPr>
                <a:defRPr/>
              </a:pPr>
              <a:t>17</a:t>
            </a:fld>
            <a:endParaRPr lang="en-US"/>
          </a:p>
        </p:txBody>
      </p:sp>
    </p:spTree>
    <p:extLst>
      <p:ext uri="{BB962C8B-B14F-4D97-AF65-F5344CB8AC3E}">
        <p14:creationId xmlns:p14="http://schemas.microsoft.com/office/powerpoint/2010/main" val="2432247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8"/>
          <p:cNvSpPr>
            <a:spLocks noGrp="1" noChangeArrowheads="1"/>
          </p:cNvSpPr>
          <p:nvPr>
            <p:ph type="sldNum" sz="quarter"/>
          </p:nvPr>
        </p:nvSpPr>
        <p:spPr>
          <a:noFill/>
          <a:extLst>
            <a:ext uri="{91240B29-F687-4F45-9708-019B960494DF}">
              <a14:hiddenLine xmlns:a14="http://schemas.microsoft.com/office/drawing/2010/main" w="9525">
                <a:solidFill>
                  <a:srgbClr val="3465AF"/>
                </a:solidFill>
                <a:round/>
                <a:headEnd/>
                <a:tailEnd/>
              </a14:hiddenLine>
            </a:ext>
          </a:extLst>
        </p:spPr>
        <p:txBody>
          <a:bodyPr/>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9pPr>
          </a:lstStyle>
          <a:p>
            <a:pPr>
              <a:buClrTx/>
              <a:buFontTx/>
              <a:buNone/>
            </a:pPr>
            <a:fld id="{4A0997E8-6BF3-438C-B32F-9060D1EF7B4F}" type="slidenum">
              <a:rPr lang="en-US" sz="1200">
                <a:solidFill>
                  <a:srgbClr val="000000"/>
                </a:solidFill>
              </a:rPr>
              <a:pPr>
                <a:buClrTx/>
                <a:buFontTx/>
                <a:buNone/>
              </a:pPr>
              <a:t>18</a:t>
            </a:fld>
            <a:endParaRPr lang="en-US" sz="1200">
              <a:solidFill>
                <a:srgbClr val="000000"/>
              </a:solidFill>
            </a:endParaRPr>
          </a:p>
        </p:txBody>
      </p:sp>
      <p:sp>
        <p:nvSpPr>
          <p:cNvPr id="30723" name="Rectangle 1"/>
          <p:cNvSpPr txBox="1">
            <a:spLocks noGrp="1" noRot="1" noChangeAspect="1" noChangeArrowheads="1" noTextEdit="1"/>
          </p:cNvSpPr>
          <p:nvPr>
            <p:ph type="sldImg"/>
          </p:nvPr>
        </p:nvSpPr>
        <p:spPr>
          <a:xfrm>
            <a:off x="915988" y="744538"/>
            <a:ext cx="4960937" cy="3722687"/>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0724" name="Text Box 2"/>
          <p:cNvSpPr txBox="1">
            <a:spLocks noGrp="1" noChangeArrowheads="1"/>
          </p:cNvSpPr>
          <p:nvPr>
            <p:ph type="body" idx="1"/>
          </p:nvPr>
        </p:nvSpPr>
        <p:spPr>
          <a:xfrm>
            <a:off x="427802" y="4546720"/>
            <a:ext cx="5920023" cy="521398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pPr>
              <a:lnSpc>
                <a:spcPct val="150000"/>
              </a:lnSpc>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CH" sz="1200" kern="1200" dirty="0" smtClean="0">
                <a:solidFill>
                  <a:srgbClr val="000000"/>
                </a:solidFill>
                <a:effectLst/>
                <a:latin typeface="Times New Roman" panose="02020603050405020304" pitchFamily="18" charset="0"/>
                <a:ea typeface="+mn-ea"/>
                <a:cs typeface="+mn-cs"/>
              </a:rPr>
              <a:t>Parallèlement au questionnaire en ligne envoyé aux utilisateurs (actuels ou possible des solutions Cloud) plusieurs entrevues semi-structurées ont été réalisées. Il s’agit plus précisément de huit entrevues réalisées jusqu’à date qui se répartissent comme suit : </a:t>
            </a:r>
          </a:p>
          <a:p>
            <a:pPr marL="171450" indent="-171450">
              <a:lnSpc>
                <a:spcPct val="150000"/>
              </a:lnSpc>
              <a:spcBef>
                <a:spcPts val="45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CH" sz="1200" kern="1200" dirty="0" smtClean="0">
                <a:solidFill>
                  <a:srgbClr val="000000"/>
                </a:solidFill>
                <a:effectLst/>
                <a:latin typeface="Times New Roman" panose="02020603050405020304" pitchFamily="18" charset="0"/>
                <a:ea typeface="+mn-ea"/>
                <a:cs typeface="+mn-cs"/>
              </a:rPr>
              <a:t>Trois (3) entrevues en Suisse (Genève), </a:t>
            </a:r>
          </a:p>
          <a:p>
            <a:pPr marL="171450" indent="-171450">
              <a:lnSpc>
                <a:spcPct val="150000"/>
              </a:lnSpc>
              <a:spcBef>
                <a:spcPts val="45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CH" sz="1200" kern="1200" dirty="0" smtClean="0">
                <a:solidFill>
                  <a:srgbClr val="000000"/>
                </a:solidFill>
                <a:effectLst/>
                <a:latin typeface="Times New Roman" panose="02020603050405020304" pitchFamily="18" charset="0"/>
                <a:ea typeface="+mn-ea"/>
                <a:cs typeface="+mn-cs"/>
              </a:rPr>
              <a:t>quatre (4) entrevues en Amérique-du Nord (Canada et États-Unis) et </a:t>
            </a:r>
          </a:p>
          <a:p>
            <a:pPr marL="171450" indent="-171450">
              <a:lnSpc>
                <a:spcPct val="150000"/>
              </a:lnSpc>
              <a:spcBef>
                <a:spcPts val="45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CH" sz="1200" kern="1200" dirty="0" smtClean="0">
                <a:solidFill>
                  <a:srgbClr val="000000"/>
                </a:solidFill>
                <a:effectLst/>
                <a:latin typeface="Times New Roman" panose="02020603050405020304" pitchFamily="18" charset="0"/>
                <a:ea typeface="+mn-ea"/>
                <a:cs typeface="+mn-cs"/>
              </a:rPr>
              <a:t>une</a:t>
            </a:r>
            <a:r>
              <a:rPr lang="fr-CH" sz="1200" kern="1200" baseline="0" dirty="0" smtClean="0">
                <a:solidFill>
                  <a:srgbClr val="000000"/>
                </a:solidFill>
                <a:effectLst/>
                <a:latin typeface="Times New Roman" panose="02020603050405020304" pitchFamily="18" charset="0"/>
                <a:ea typeface="+mn-ea"/>
                <a:cs typeface="+mn-cs"/>
              </a:rPr>
              <a:t> </a:t>
            </a:r>
            <a:r>
              <a:rPr lang="fr-CH" sz="1200" kern="1200" dirty="0" smtClean="0">
                <a:solidFill>
                  <a:srgbClr val="000000"/>
                </a:solidFill>
                <a:effectLst/>
                <a:latin typeface="Times New Roman" panose="02020603050405020304" pitchFamily="18" charset="0"/>
                <a:ea typeface="+mn-ea"/>
                <a:cs typeface="+mn-cs"/>
              </a:rPr>
              <a:t>(1) entrevue en Chine. </a:t>
            </a:r>
            <a:endParaRPr lang="en-CA" b="1" dirty="0" smtClean="0">
              <a:cs typeface="Arial Unicode MS" panose="020B0604020202020204" pitchFamily="34" charset="-128"/>
            </a:endParaRPr>
          </a:p>
          <a:p>
            <a:pPr>
              <a:lnSpc>
                <a:spcPct val="150000"/>
              </a:lnSpc>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CA" b="1" dirty="0" smtClean="0">
              <a:cs typeface="Arial Unicode MS" panose="020B0604020202020204" pitchFamily="34" charset="-128"/>
            </a:endParaRPr>
          </a:p>
          <a:p>
            <a:pPr>
              <a:lnSpc>
                <a:spcPct val="150000"/>
              </a:lnSpc>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dirty="0" smtClean="0">
                <a:cs typeface="Times New Roman" panose="02020603050405020304" pitchFamily="18" charset="0"/>
              </a:rPr>
              <a:t>Les </a:t>
            </a:r>
            <a:r>
              <a:rPr lang="en-CA" dirty="0" err="1" smtClean="0">
                <a:cs typeface="Times New Roman" panose="02020603050405020304" pitchFamily="18" charset="0"/>
              </a:rPr>
              <a:t>entrevues</a:t>
            </a:r>
            <a:r>
              <a:rPr lang="en-CA" baseline="0" dirty="0" smtClean="0">
                <a:cs typeface="Times New Roman" panose="02020603050405020304" pitchFamily="18" charset="0"/>
              </a:rPr>
              <a:t> </a:t>
            </a:r>
            <a:r>
              <a:rPr lang="en-CA" baseline="0" dirty="0" err="1" smtClean="0">
                <a:cs typeface="Times New Roman" panose="02020603050405020304" pitchFamily="18" charset="0"/>
              </a:rPr>
              <a:t>ont</a:t>
            </a:r>
            <a:r>
              <a:rPr lang="en-CA" baseline="0" dirty="0" smtClean="0">
                <a:cs typeface="Times New Roman" panose="02020603050405020304" pitchFamily="18" charset="0"/>
              </a:rPr>
              <a:t> </a:t>
            </a:r>
            <a:r>
              <a:rPr lang="en-CA" baseline="0" dirty="0" err="1" smtClean="0">
                <a:cs typeface="Times New Roman" panose="02020603050405020304" pitchFamily="18" charset="0"/>
              </a:rPr>
              <a:t>été</a:t>
            </a:r>
            <a:r>
              <a:rPr lang="en-CA" baseline="0" dirty="0" smtClean="0">
                <a:cs typeface="Times New Roman" panose="02020603050405020304" pitchFamily="18" charset="0"/>
              </a:rPr>
              <a:t> </a:t>
            </a:r>
            <a:r>
              <a:rPr lang="en-CA" baseline="0" dirty="0" err="1" smtClean="0">
                <a:cs typeface="Times New Roman" panose="02020603050405020304" pitchFamily="18" charset="0"/>
              </a:rPr>
              <a:t>menés</a:t>
            </a:r>
            <a:r>
              <a:rPr lang="en-CA" baseline="0" dirty="0" smtClean="0">
                <a:cs typeface="Times New Roman" panose="02020603050405020304" pitchFamily="18" charset="0"/>
              </a:rPr>
              <a:t> en </a:t>
            </a:r>
            <a:r>
              <a:rPr lang="en-CA" baseline="0" dirty="0" err="1" smtClean="0">
                <a:cs typeface="Times New Roman" panose="02020603050405020304" pitchFamily="18" charset="0"/>
              </a:rPr>
              <a:t>personne</a:t>
            </a:r>
            <a:r>
              <a:rPr lang="en-CA" baseline="0" dirty="0" smtClean="0">
                <a:cs typeface="Times New Roman" panose="02020603050405020304" pitchFamily="18" charset="0"/>
              </a:rPr>
              <a:t> et </a:t>
            </a:r>
            <a:r>
              <a:rPr lang="en-CA" baseline="0" dirty="0" err="1" smtClean="0">
                <a:cs typeface="Times New Roman" panose="02020603050405020304" pitchFamily="18" charset="0"/>
              </a:rPr>
              <a:t>aussi</a:t>
            </a:r>
            <a:r>
              <a:rPr lang="en-CA" baseline="0" dirty="0" smtClean="0">
                <a:cs typeface="Times New Roman" panose="02020603050405020304" pitchFamily="18" charset="0"/>
              </a:rPr>
              <a:t> au </a:t>
            </a:r>
            <a:r>
              <a:rPr lang="en-CA" baseline="0" dirty="0" err="1" smtClean="0">
                <a:cs typeface="Times New Roman" panose="02020603050405020304" pitchFamily="18" charset="0"/>
              </a:rPr>
              <a:t>téléphone</a:t>
            </a:r>
            <a:r>
              <a:rPr lang="en-CA" baseline="0" dirty="0" smtClean="0">
                <a:cs typeface="Times New Roman" panose="02020603050405020304" pitchFamily="18" charset="0"/>
              </a:rPr>
              <a:t>. </a:t>
            </a:r>
          </a:p>
          <a:p>
            <a:pPr>
              <a:lnSpc>
                <a:spcPct val="150000"/>
              </a:lnSpc>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dirty="0" smtClean="0">
                <a:cs typeface="Times New Roman" panose="02020603050405020304" pitchFamily="18" charset="0"/>
              </a:rPr>
              <a:t>Les </a:t>
            </a:r>
            <a:r>
              <a:rPr lang="en-CA" dirty="0" err="1" smtClean="0">
                <a:cs typeface="Times New Roman" panose="02020603050405020304" pitchFamily="18" charset="0"/>
              </a:rPr>
              <a:t>entrevues</a:t>
            </a:r>
            <a:r>
              <a:rPr lang="en-CA" dirty="0" smtClean="0">
                <a:cs typeface="Times New Roman" panose="02020603050405020304" pitchFamily="18" charset="0"/>
              </a:rPr>
              <a:t> </a:t>
            </a:r>
            <a:r>
              <a:rPr lang="en-CA" dirty="0" err="1" smtClean="0">
                <a:cs typeface="Times New Roman" panose="02020603050405020304" pitchFamily="18" charset="0"/>
              </a:rPr>
              <a:t>ont</a:t>
            </a:r>
            <a:r>
              <a:rPr lang="en-CA" dirty="0" smtClean="0">
                <a:cs typeface="Times New Roman" panose="02020603050405020304" pitchFamily="18" charset="0"/>
              </a:rPr>
              <a:t> </a:t>
            </a:r>
            <a:r>
              <a:rPr lang="en-CA" dirty="0" err="1" smtClean="0">
                <a:cs typeface="Times New Roman" panose="02020603050405020304" pitchFamily="18" charset="0"/>
              </a:rPr>
              <a:t>durées</a:t>
            </a:r>
            <a:r>
              <a:rPr lang="en-CA" baseline="0" dirty="0" smtClean="0">
                <a:cs typeface="Times New Roman" panose="02020603050405020304" pitchFamily="18" charset="0"/>
              </a:rPr>
              <a:t> entre </a:t>
            </a:r>
            <a:r>
              <a:rPr lang="en-CA" dirty="0" smtClean="0">
                <a:cs typeface="Arial Unicode MS" panose="020B0604020202020204" pitchFamily="34" charset="-128"/>
              </a:rPr>
              <a:t>60</a:t>
            </a:r>
            <a:r>
              <a:rPr lang="en-CA" baseline="0" dirty="0" smtClean="0">
                <a:cs typeface="Arial Unicode MS" panose="020B0604020202020204" pitchFamily="34" charset="-128"/>
              </a:rPr>
              <a:t> et </a:t>
            </a:r>
            <a:r>
              <a:rPr lang="en-CA" dirty="0" smtClean="0">
                <a:cs typeface="Arial Unicode MS" panose="020B0604020202020204" pitchFamily="34" charset="-128"/>
              </a:rPr>
              <a:t>90 minutes</a:t>
            </a:r>
            <a:r>
              <a:rPr lang="en-CA" baseline="0" dirty="0" smtClean="0">
                <a:cs typeface="Arial Unicode MS" panose="020B0604020202020204" pitchFamily="34" charset="-128"/>
              </a:rPr>
              <a:t> </a:t>
            </a:r>
            <a:r>
              <a:rPr lang="en-CA" baseline="0" dirty="0" err="1" smtClean="0">
                <a:cs typeface="Arial Unicode MS" panose="020B0604020202020204" pitchFamily="34" charset="-128"/>
              </a:rPr>
              <a:t>chaque</a:t>
            </a:r>
            <a:r>
              <a:rPr lang="en-CA" baseline="0" dirty="0" smtClean="0">
                <a:cs typeface="Arial Unicode MS" panose="020B0604020202020204" pitchFamily="34" charset="-128"/>
              </a:rPr>
              <a:t>.</a:t>
            </a:r>
            <a:endParaRPr lang="en-CA" dirty="0" smtClean="0">
              <a:cs typeface="Arial Unicode MS" panose="020B0604020202020204" pitchFamily="34" charset="-128"/>
            </a:endParaRPr>
          </a:p>
          <a:p>
            <a:pPr>
              <a:lnSpc>
                <a:spcPct val="150000"/>
              </a:lnSpc>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CA" dirty="0" smtClean="0">
              <a:cs typeface="Arial Unicode MS" panose="020B0604020202020204" pitchFamily="34" charset="-128"/>
            </a:endParaRPr>
          </a:p>
          <a:p>
            <a:r>
              <a:rPr lang="fr-CH" sz="1200" kern="1200" dirty="0" smtClean="0">
                <a:solidFill>
                  <a:srgbClr val="000000"/>
                </a:solidFill>
                <a:effectLst/>
                <a:latin typeface="Times New Roman" panose="02020603050405020304" pitchFamily="18" charset="0"/>
                <a:ea typeface="+mn-ea"/>
                <a:cs typeface="+mn-cs"/>
              </a:rPr>
              <a:t>L’objectif de ces entrevues st d’explorer le point de vue des fournisseurs du cloud sur la question de la confidentialité des données, de leur rétention, de leur stockage et protection, de leur authenticité et des différents risques légaux, techniques et managériaux qui menacent leurs caractère probant, leur accessibilité et leur pérennité. </a:t>
            </a:r>
          </a:p>
          <a:p>
            <a:endParaRPr lang="en-CA" sz="1200" kern="1200" dirty="0" smtClean="0">
              <a:solidFill>
                <a:srgbClr val="000000"/>
              </a:solidFill>
              <a:effectLst/>
              <a:latin typeface="Times New Roman" panose="02020603050405020304" pitchFamily="18" charset="0"/>
              <a:ea typeface="+mn-ea"/>
              <a:cs typeface="+mn-cs"/>
            </a:endParaRPr>
          </a:p>
          <a:p>
            <a:r>
              <a:rPr lang="fr-CH" sz="1200" kern="1200" dirty="0" smtClean="0">
                <a:solidFill>
                  <a:srgbClr val="000000"/>
                </a:solidFill>
                <a:effectLst/>
                <a:latin typeface="Times New Roman" panose="02020603050405020304" pitchFamily="18" charset="0"/>
                <a:ea typeface="+mn-ea"/>
                <a:cs typeface="+mn-cs"/>
              </a:rPr>
              <a:t>Le traitement des données de ces entrevues est en cours. D’autres entrevues semi-structurées seront poursuivies les prochains mois.</a:t>
            </a:r>
          </a:p>
          <a:p>
            <a:endParaRPr lang="fr-CH" sz="1200" kern="1200" dirty="0" smtClean="0">
              <a:solidFill>
                <a:srgbClr val="000000"/>
              </a:solidFill>
              <a:effectLst/>
              <a:latin typeface="Times New Roman" panose="02020603050405020304" pitchFamily="18" charset="0"/>
              <a:ea typeface="+mn-ea"/>
              <a:cs typeface="+mn-cs"/>
            </a:endParaRPr>
          </a:p>
          <a:p>
            <a:r>
              <a:rPr lang="fr-CH" sz="1200" kern="1200" dirty="0" smtClean="0">
                <a:solidFill>
                  <a:srgbClr val="000000"/>
                </a:solidFill>
                <a:effectLst/>
                <a:latin typeface="Times New Roman" panose="02020603050405020304" pitchFamily="18" charset="0"/>
                <a:ea typeface="+mn-ea"/>
                <a:cs typeface="+mn-cs"/>
              </a:rPr>
              <a:t>Jusqu’à présent – par contre – nous avons constaté que les fournisseurs</a:t>
            </a:r>
            <a:r>
              <a:rPr lang="fr-CH" sz="1200" kern="1200" baseline="0" dirty="0" smtClean="0">
                <a:solidFill>
                  <a:srgbClr val="000000"/>
                </a:solidFill>
                <a:effectLst/>
                <a:latin typeface="Times New Roman" panose="02020603050405020304" pitchFamily="18" charset="0"/>
                <a:ea typeface="+mn-ea"/>
                <a:cs typeface="+mn-cs"/>
              </a:rPr>
              <a:t> répondent adéquatement aux inquiétudes de leurs utilisateurs (quant à la sécurité des données dans le Cloud, l’accès aux données, la négociation des accords de données), etc. </a:t>
            </a:r>
          </a:p>
          <a:p>
            <a:r>
              <a:rPr lang="fr-CH" sz="1200" kern="1200" baseline="0" dirty="0" smtClean="0">
                <a:solidFill>
                  <a:srgbClr val="000000"/>
                </a:solidFill>
                <a:effectLst/>
                <a:latin typeface="Times New Roman" panose="02020603050405020304" pitchFamily="18" charset="0"/>
                <a:ea typeface="+mn-ea"/>
                <a:cs typeface="+mn-cs"/>
              </a:rPr>
              <a:t>Les questions de sécurité, d’accès n’étaient donc pas ce qui avaient été négligé lors du déménagement vers le Cloud…</a:t>
            </a:r>
          </a:p>
          <a:p>
            <a:r>
              <a:rPr lang="fr-CH" sz="1200" kern="1200" baseline="0" dirty="0" smtClean="0">
                <a:solidFill>
                  <a:srgbClr val="000000"/>
                </a:solidFill>
                <a:effectLst/>
                <a:latin typeface="Times New Roman" panose="02020603050405020304" pitchFamily="18" charset="0"/>
                <a:ea typeface="+mn-ea"/>
                <a:cs typeface="+mn-cs"/>
              </a:rPr>
              <a:t>Ce que nous avons donc remarqué est d’abord ce qui n’est </a:t>
            </a:r>
            <a:r>
              <a:rPr lang="fr-CH" sz="1200" u="sng" kern="1200" baseline="0" dirty="0" smtClean="0">
                <a:solidFill>
                  <a:srgbClr val="000000"/>
                </a:solidFill>
                <a:effectLst/>
                <a:latin typeface="Times New Roman" panose="02020603050405020304" pitchFamily="18" charset="0"/>
                <a:ea typeface="+mn-ea"/>
                <a:cs typeface="+mn-cs"/>
              </a:rPr>
              <a:t>pas</a:t>
            </a:r>
            <a:r>
              <a:rPr lang="fr-CH" sz="1200" u="none" kern="1200" baseline="0" dirty="0" smtClean="0">
                <a:solidFill>
                  <a:srgbClr val="000000"/>
                </a:solidFill>
                <a:effectLst/>
                <a:latin typeface="Times New Roman" panose="02020603050405020304" pitchFamily="18" charset="0"/>
                <a:ea typeface="+mn-ea"/>
                <a:cs typeface="+mn-cs"/>
              </a:rPr>
              <a:t> adressé: la gestion de l’information et des données … c’est une question qui n’est pas adressé ni par les fournisseurs…ni par les utilisateurs…</a:t>
            </a:r>
            <a:endParaRPr lang="en-CA" sz="1200" kern="1200" dirty="0" smtClean="0">
              <a:solidFill>
                <a:srgbClr val="000000"/>
              </a:solidFill>
              <a:effectLst/>
              <a:latin typeface="Times New Roman" panose="02020603050405020304" pitchFamily="18" charset="0"/>
              <a:ea typeface="+mn-ea"/>
              <a:cs typeface="+mn-cs"/>
            </a:endParaRPr>
          </a:p>
          <a:p>
            <a:pPr>
              <a:lnSpc>
                <a:spcPct val="150000"/>
              </a:lnSpc>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CA" dirty="0" smtClean="0">
              <a:cs typeface="Arial Unicode MS" panose="020B0604020202020204" pitchFamily="34" charset="-128"/>
            </a:endParaRPr>
          </a:p>
          <a:p>
            <a:pPr>
              <a:lnSpc>
                <a:spcPct val="150000"/>
              </a:lnSpc>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CA" dirty="0" smtClean="0">
              <a:cs typeface="Arial Unicode MS" panose="020B0604020202020204" pitchFamily="34" charset="-128"/>
            </a:endParaRPr>
          </a:p>
        </p:txBody>
      </p:sp>
    </p:spTree>
    <p:extLst>
      <p:ext uri="{BB962C8B-B14F-4D97-AF65-F5344CB8AC3E}">
        <p14:creationId xmlns:p14="http://schemas.microsoft.com/office/powerpoint/2010/main" val="41258996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Rectangle 8"/>
          <p:cNvSpPr>
            <a:spLocks noGrp="1" noChangeArrowheads="1"/>
          </p:cNvSpPr>
          <p:nvPr>
            <p:ph type="sldNum" sz="quarter"/>
          </p:nvPr>
        </p:nvSpPr>
        <p:spPr>
          <a:noFill/>
          <a:extLst>
            <a:ext uri="{91240B29-F687-4F45-9708-019B960494DF}">
              <a14:hiddenLine xmlns:a14="http://schemas.microsoft.com/office/drawing/2010/main" w="9525">
                <a:solidFill>
                  <a:srgbClr val="3465AF"/>
                </a:solidFill>
                <a:round/>
                <a:headEnd/>
                <a:tailEnd/>
              </a14:hiddenLine>
            </a:ext>
          </a:extLst>
        </p:spPr>
        <p:txBody>
          <a:bodyPr/>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9pPr>
          </a:lstStyle>
          <a:p>
            <a:pPr>
              <a:buClrTx/>
              <a:buFontTx/>
              <a:buNone/>
            </a:pPr>
            <a:fld id="{7D5E51F8-935B-4703-A43E-86318FA91C98}" type="slidenum">
              <a:rPr lang="en-US" sz="1200">
                <a:solidFill>
                  <a:srgbClr val="000000"/>
                </a:solidFill>
              </a:rPr>
              <a:pPr>
                <a:buClrTx/>
                <a:buFontTx/>
                <a:buNone/>
              </a:pPr>
              <a:t>19</a:t>
            </a:fld>
            <a:endParaRPr lang="en-US" sz="1200">
              <a:solidFill>
                <a:srgbClr val="000000"/>
              </a:solidFill>
            </a:endParaRPr>
          </a:p>
        </p:txBody>
      </p:sp>
      <p:sp>
        <p:nvSpPr>
          <p:cNvPr id="14339" name="Rectangle 1"/>
          <p:cNvSpPr txBox="1">
            <a:spLocks noGrp="1" noRot="1" noChangeAspect="1" noChangeArrowheads="1" noTextEdit="1"/>
          </p:cNvSpPr>
          <p:nvPr>
            <p:ph type="sldImg"/>
          </p:nvPr>
        </p:nvSpPr>
        <p:spPr>
          <a:xfrm>
            <a:off x="915988" y="744538"/>
            <a:ext cx="4960937" cy="3722687"/>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4340" name="Text Box 2"/>
          <p:cNvSpPr txBox="1">
            <a:spLocks noGrp="1" noChangeArrowheads="1"/>
          </p:cNvSpPr>
          <p:nvPr>
            <p:ph type="body" idx="1"/>
          </p:nvPr>
        </p:nvSpPr>
        <p:spPr>
          <a:xfrm>
            <a:off x="679450" y="4717416"/>
            <a:ext cx="5434028" cy="4467406"/>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pPr>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dirty="0" smtClean="0">
                <a:cs typeface="Arial Unicode MS" panose="020B0604020202020204" pitchFamily="34" charset="-128"/>
              </a:rPr>
              <a:t>(faire mention du </a:t>
            </a:r>
            <a:r>
              <a:rPr lang="en-CA" dirty="0" err="1" smtClean="0">
                <a:cs typeface="Arial Unicode MS" panose="020B0604020202020204" pitchFamily="34" charset="-128"/>
              </a:rPr>
              <a:t>texte</a:t>
            </a:r>
            <a:r>
              <a:rPr lang="en-CA" baseline="0" dirty="0" smtClean="0">
                <a:cs typeface="Arial Unicode MS" panose="020B0604020202020204" pitchFamily="34" charset="-128"/>
              </a:rPr>
              <a:t> </a:t>
            </a:r>
            <a:r>
              <a:rPr lang="en-CA" baseline="0" dirty="0" err="1" smtClean="0">
                <a:cs typeface="Arial Unicode MS" panose="020B0604020202020204" pitchFamily="34" charset="-128"/>
              </a:rPr>
              <a:t>inclut</a:t>
            </a:r>
            <a:r>
              <a:rPr lang="en-CA" baseline="0" dirty="0" smtClean="0">
                <a:cs typeface="Arial Unicode MS" panose="020B0604020202020204" pitchFamily="34" charset="-128"/>
              </a:rPr>
              <a:t> </a:t>
            </a:r>
            <a:r>
              <a:rPr lang="en-CA" baseline="0" dirty="0" err="1" smtClean="0">
                <a:cs typeface="Arial Unicode MS" panose="020B0604020202020204" pitchFamily="34" charset="-128"/>
              </a:rPr>
              <a:t>dans</a:t>
            </a:r>
            <a:r>
              <a:rPr lang="en-CA" baseline="0" dirty="0" smtClean="0">
                <a:cs typeface="Arial Unicode MS" panose="020B0604020202020204" pitchFamily="34" charset="-128"/>
              </a:rPr>
              <a:t> le tableau)</a:t>
            </a:r>
            <a:endParaRPr lang="en-CA" dirty="0" smtClean="0">
              <a:cs typeface="Arial Unicode MS" panose="020B0604020202020204" pitchFamily="34" charset="-128"/>
            </a:endParaRPr>
          </a:p>
          <a:p>
            <a:pPr>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CA" dirty="0" smtClean="0">
              <a:cs typeface="Arial Unicode MS" panose="020B0604020202020204" pitchFamily="34" charset="-128"/>
            </a:endParaRPr>
          </a:p>
          <a:p>
            <a:pPr>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dirty="0" err="1" smtClean="0">
                <a:cs typeface="Arial Unicode MS" panose="020B0604020202020204" pitchFamily="34" charset="-128"/>
              </a:rPr>
              <a:t>L’Équipe</a:t>
            </a:r>
            <a:r>
              <a:rPr lang="en-CA" baseline="0" dirty="0" smtClean="0">
                <a:cs typeface="Arial Unicode MS" panose="020B0604020202020204" pitchFamily="34" charset="-128"/>
              </a:rPr>
              <a:t> </a:t>
            </a:r>
            <a:r>
              <a:rPr lang="en-CA" baseline="0" dirty="0" err="1" smtClean="0">
                <a:cs typeface="Arial Unicode MS" panose="020B0604020202020204" pitchFamily="34" charset="-128"/>
              </a:rPr>
              <a:t>ITrust</a:t>
            </a:r>
            <a:r>
              <a:rPr lang="en-CA" baseline="0" dirty="0" smtClean="0">
                <a:cs typeface="Arial Unicode MS" panose="020B0604020202020204" pitchFamily="34" charset="-128"/>
              </a:rPr>
              <a:t> </a:t>
            </a:r>
            <a:r>
              <a:rPr lang="en-CA" baseline="0" dirty="0" err="1" smtClean="0">
                <a:cs typeface="Arial Unicode MS" panose="020B0604020202020204" pitchFamily="34" charset="-128"/>
              </a:rPr>
              <a:t>est</a:t>
            </a:r>
            <a:r>
              <a:rPr lang="en-CA" baseline="0" dirty="0" smtClean="0">
                <a:cs typeface="Arial Unicode MS" panose="020B0604020202020204" pitchFamily="34" charset="-128"/>
              </a:rPr>
              <a:t> </a:t>
            </a:r>
            <a:r>
              <a:rPr lang="fr-CH" sz="1200" kern="1200" dirty="0" smtClean="0">
                <a:solidFill>
                  <a:srgbClr val="000000"/>
                </a:solidFill>
                <a:effectLst/>
                <a:latin typeface="Times New Roman" panose="02020603050405020304" pitchFamily="18" charset="0"/>
                <a:ea typeface="+mn-ea"/>
                <a:cs typeface="+mn-cs"/>
              </a:rPr>
              <a:t>une recherche internationale et interdisciplinaire qui </a:t>
            </a:r>
            <a:r>
              <a:rPr lang="fr-FR" sz="1200" kern="1200" dirty="0" smtClean="0">
                <a:solidFill>
                  <a:srgbClr val="000000"/>
                </a:solidFill>
                <a:effectLst/>
                <a:latin typeface="Times New Roman" panose="02020603050405020304" pitchFamily="18" charset="0"/>
                <a:ea typeface="+mn-ea"/>
                <a:cs typeface="+mn-cs"/>
              </a:rPr>
              <a:t>vise à produire des dispositifs via un réseau de chercheurs, d’experts et de partenaires au niveau local, national et international. Ces dispositifs consisteront en un ensemble de politiques, de procédures, de règlements, de normes concernant les documents numériques sur Internet,</a:t>
            </a:r>
            <a:r>
              <a:rPr lang="fr-FR" sz="1200" kern="1200" baseline="0" dirty="0" smtClean="0">
                <a:solidFill>
                  <a:srgbClr val="000000"/>
                </a:solidFill>
                <a:effectLst/>
                <a:latin typeface="Times New Roman" panose="02020603050405020304" pitchFamily="18" charset="0"/>
                <a:ea typeface="+mn-ea"/>
                <a:cs typeface="+mn-cs"/>
              </a:rPr>
              <a:t> dont le but est de </a:t>
            </a:r>
            <a:r>
              <a:rPr lang="fr-FR" sz="1200" kern="1200" dirty="0" smtClean="0">
                <a:solidFill>
                  <a:srgbClr val="000000"/>
                </a:solidFill>
                <a:effectLst/>
                <a:latin typeface="Times New Roman" panose="02020603050405020304" pitchFamily="18" charset="0"/>
                <a:ea typeface="+mn-ea"/>
                <a:cs typeface="+mn-cs"/>
              </a:rPr>
              <a:t>d'augmenter la confiance du public en la gestion des données en ligne en favorisant non seulement la démonstration et la traçabilité de la bonne gouvernance de celles-ci, mais également la pérennité de  la mémoire numérique et de son accessibilité.</a:t>
            </a:r>
          </a:p>
          <a:p>
            <a:pPr>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CH" sz="1200" kern="1200" dirty="0" smtClean="0">
                <a:solidFill>
                  <a:srgbClr val="000000"/>
                </a:solidFill>
                <a:effectLst/>
                <a:latin typeface="Times New Roman" panose="02020603050405020304" pitchFamily="18" charset="0"/>
                <a:ea typeface="+mn-ea"/>
                <a:cs typeface="+mn-cs"/>
              </a:rPr>
              <a:t>De ce fait, des synergies ont été constatées entre le projet </a:t>
            </a:r>
            <a:r>
              <a:rPr lang="fr-CH" sz="1200" kern="1200" dirty="0" err="1" smtClean="0">
                <a:solidFill>
                  <a:srgbClr val="000000"/>
                </a:solidFill>
                <a:effectLst/>
                <a:latin typeface="Times New Roman" panose="02020603050405020304" pitchFamily="18" charset="0"/>
                <a:ea typeface="+mn-ea"/>
                <a:cs typeface="+mn-cs"/>
              </a:rPr>
              <a:t>RiC</a:t>
            </a:r>
            <a:r>
              <a:rPr lang="fr-CH" sz="1200" kern="1200" dirty="0" smtClean="0">
                <a:solidFill>
                  <a:srgbClr val="000000"/>
                </a:solidFill>
                <a:effectLst/>
                <a:latin typeface="Times New Roman" panose="02020603050405020304" pitchFamily="18" charset="0"/>
                <a:ea typeface="+mn-ea"/>
                <a:cs typeface="+mn-cs"/>
              </a:rPr>
              <a:t> et le projet </a:t>
            </a:r>
            <a:r>
              <a:rPr lang="fr-CH" sz="1200" kern="1200" dirty="0" err="1" smtClean="0">
                <a:solidFill>
                  <a:srgbClr val="000000"/>
                </a:solidFill>
                <a:effectLst/>
                <a:latin typeface="Times New Roman" panose="02020603050405020304" pitchFamily="18" charset="0"/>
                <a:ea typeface="+mn-ea"/>
                <a:cs typeface="+mn-cs"/>
              </a:rPr>
              <a:t>ITrust</a:t>
            </a:r>
            <a:r>
              <a:rPr lang="fr-CH" sz="1200" kern="1200" baseline="0" dirty="0" smtClean="0">
                <a:solidFill>
                  <a:srgbClr val="000000"/>
                </a:solidFill>
                <a:effectLst/>
                <a:latin typeface="Times New Roman" panose="02020603050405020304" pitchFamily="18" charset="0"/>
                <a:ea typeface="+mn-ea"/>
                <a:cs typeface="+mn-cs"/>
              </a:rPr>
              <a:t> et les deux groupes s’entraideront à ces fins semblables.</a:t>
            </a:r>
            <a:endParaRPr lang="en-CA" dirty="0" smtClean="0">
              <a:cs typeface="Arial Unicode MS" panose="020B0604020202020204" pitchFamily="34" charset="-128"/>
            </a:endParaRPr>
          </a:p>
        </p:txBody>
      </p:sp>
    </p:spTree>
    <p:extLst>
      <p:ext uri="{BB962C8B-B14F-4D97-AF65-F5344CB8AC3E}">
        <p14:creationId xmlns:p14="http://schemas.microsoft.com/office/powerpoint/2010/main" val="7247855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457200" indent="-457200">
              <a:buFont typeface="Arial" panose="020B0604020202020204" pitchFamily="34" charset="0"/>
              <a:buChar char="•"/>
            </a:pPr>
            <a:r>
              <a:rPr lang="en-US" dirty="0" err="1" smtClean="0">
                <a:solidFill>
                  <a:schemeClr val="tx1"/>
                </a:solidFill>
                <a:cs typeface="Arial" panose="020B0604020202020204" pitchFamily="34" charset="0"/>
              </a:rPr>
              <a:t>Projet</a:t>
            </a:r>
            <a:r>
              <a:rPr lang="en-US" dirty="0" smtClean="0">
                <a:solidFill>
                  <a:schemeClr val="tx1"/>
                </a:solidFill>
                <a:cs typeface="Arial" panose="020B0604020202020204" pitchFamily="34" charset="0"/>
              </a:rPr>
              <a:t> </a:t>
            </a:r>
            <a:r>
              <a:rPr lang="en-US" dirty="0" err="1" smtClean="0">
                <a:solidFill>
                  <a:schemeClr val="tx1"/>
                </a:solidFill>
                <a:cs typeface="Arial" panose="020B0604020202020204" pitchFamily="34" charset="0"/>
              </a:rPr>
              <a:t>RiC</a:t>
            </a:r>
            <a:r>
              <a:rPr lang="en-US" dirty="0" smtClean="0">
                <a:solidFill>
                  <a:schemeClr val="tx1"/>
                </a:solidFill>
                <a:cs typeface="Arial" panose="020B0604020202020204" pitchFamily="34" charset="0"/>
              </a:rPr>
              <a:t> : </a:t>
            </a:r>
            <a:r>
              <a:rPr lang="en-US" dirty="0" err="1" smtClean="0">
                <a:solidFill>
                  <a:schemeClr val="tx1"/>
                </a:solidFill>
                <a:cs typeface="Arial" panose="020B0604020202020204" pitchFamily="34" charset="0"/>
              </a:rPr>
              <a:t>contexte</a:t>
            </a:r>
            <a:endParaRPr lang="en-US" dirty="0" smtClean="0">
              <a:solidFill>
                <a:schemeClr val="tx1"/>
              </a:solidFill>
              <a:cs typeface="Arial" panose="020B0604020202020204" pitchFamily="34" charset="0"/>
            </a:endParaRPr>
          </a:p>
          <a:p>
            <a:pPr marL="457200" indent="-457200">
              <a:buFont typeface="Arial" panose="020B0604020202020204" pitchFamily="34" charset="0"/>
              <a:buChar char="•"/>
            </a:pPr>
            <a:r>
              <a:rPr lang="en-US" dirty="0" err="1" smtClean="0">
                <a:solidFill>
                  <a:schemeClr val="tx1"/>
                </a:solidFill>
                <a:cs typeface="Arial" panose="020B0604020202020204" pitchFamily="34" charset="0"/>
              </a:rPr>
              <a:t>Équipe</a:t>
            </a:r>
            <a:endParaRPr lang="en-US" dirty="0" smtClean="0">
              <a:solidFill>
                <a:schemeClr val="tx1"/>
              </a:solidFill>
              <a:cs typeface="Arial" panose="020B0604020202020204" pitchFamily="34" charset="0"/>
            </a:endParaRPr>
          </a:p>
          <a:p>
            <a:pPr marL="457200" indent="-457200">
              <a:buFont typeface="Arial" panose="020B0604020202020204" pitchFamily="34" charset="0"/>
              <a:buChar char="•"/>
            </a:pPr>
            <a:r>
              <a:rPr lang="en-US" dirty="0" err="1" smtClean="0">
                <a:solidFill>
                  <a:schemeClr val="tx1"/>
                </a:solidFill>
                <a:cs typeface="Arial" panose="020B0604020202020204" pitchFamily="34" charset="0"/>
              </a:rPr>
              <a:t>Objectifs</a:t>
            </a:r>
            <a:endParaRPr lang="en-US" dirty="0" smtClean="0">
              <a:solidFill>
                <a:schemeClr val="tx1"/>
              </a:solidFill>
              <a:cs typeface="Arial" panose="020B0604020202020204" pitchFamily="34" charset="0"/>
            </a:endParaRPr>
          </a:p>
          <a:p>
            <a:pPr marL="457200" indent="-457200">
              <a:buFont typeface="Arial" panose="020B0604020202020204" pitchFamily="34" charset="0"/>
              <a:buChar char="•"/>
            </a:pPr>
            <a:r>
              <a:rPr lang="en-US" dirty="0" err="1" smtClean="0">
                <a:solidFill>
                  <a:schemeClr val="tx1"/>
                </a:solidFill>
                <a:cs typeface="Arial" panose="020B0604020202020204" pitchFamily="34" charset="0"/>
              </a:rPr>
              <a:t>Méthodologie</a:t>
            </a:r>
            <a:endParaRPr lang="en-US" dirty="0" smtClean="0">
              <a:solidFill>
                <a:schemeClr val="tx1"/>
              </a:solidFill>
              <a:cs typeface="Arial" panose="020B0604020202020204" pitchFamily="34" charset="0"/>
            </a:endParaRPr>
          </a:p>
          <a:p>
            <a:pPr marL="457200" indent="-457200">
              <a:buFont typeface="Arial" panose="020B0604020202020204" pitchFamily="34" charset="0"/>
              <a:buChar char="•"/>
            </a:pPr>
            <a:r>
              <a:rPr lang="en-US" dirty="0" err="1" smtClean="0">
                <a:solidFill>
                  <a:schemeClr val="tx1"/>
                </a:solidFill>
                <a:cs typeface="Arial" panose="020B0604020202020204" pitchFamily="34" charset="0"/>
              </a:rPr>
              <a:t>Résults</a:t>
            </a:r>
            <a:r>
              <a:rPr lang="en-US" dirty="0" smtClean="0">
                <a:solidFill>
                  <a:schemeClr val="tx1"/>
                </a:solidFill>
                <a:cs typeface="Arial" panose="020B0604020202020204" pitchFamily="34" charset="0"/>
              </a:rPr>
              <a:t> : Résumé des </a:t>
            </a:r>
            <a:r>
              <a:rPr lang="en-US" dirty="0" err="1" smtClean="0">
                <a:solidFill>
                  <a:schemeClr val="tx1"/>
                </a:solidFill>
                <a:cs typeface="Arial" panose="020B0604020202020204" pitchFamily="34" charset="0"/>
              </a:rPr>
              <a:t>résultats</a:t>
            </a:r>
            <a:r>
              <a:rPr lang="en-US" dirty="0" smtClean="0">
                <a:solidFill>
                  <a:schemeClr val="tx1"/>
                </a:solidFill>
                <a:cs typeface="Arial" panose="020B0604020202020204" pitchFamily="34" charset="0"/>
              </a:rPr>
              <a:t> </a:t>
            </a:r>
            <a:r>
              <a:rPr lang="en-US" dirty="0" err="1" smtClean="0">
                <a:solidFill>
                  <a:schemeClr val="tx1"/>
                </a:solidFill>
                <a:cs typeface="Arial" panose="020B0604020202020204" pitchFamily="34" charset="0"/>
              </a:rPr>
              <a:t>préliminaires</a:t>
            </a:r>
            <a:r>
              <a:rPr lang="en-US" dirty="0" smtClean="0">
                <a:solidFill>
                  <a:schemeClr val="tx1"/>
                </a:solidFill>
                <a:cs typeface="Arial" panose="020B0604020202020204" pitchFamily="34" charset="0"/>
              </a:rPr>
              <a:t> </a:t>
            </a:r>
          </a:p>
          <a:p>
            <a:pPr marL="457200" indent="-457200">
              <a:buFont typeface="Arial" panose="020B0604020202020204" pitchFamily="34" charset="0"/>
              <a:buChar char="•"/>
            </a:pPr>
            <a:r>
              <a:rPr lang="en-US" dirty="0" err="1" smtClean="0">
                <a:solidFill>
                  <a:schemeClr val="tx1"/>
                </a:solidFill>
                <a:cs typeface="Arial" panose="020B0604020202020204" pitchFamily="34" charset="0"/>
              </a:rPr>
              <a:t>Prochaines</a:t>
            </a:r>
            <a:r>
              <a:rPr lang="en-US" dirty="0" smtClean="0">
                <a:solidFill>
                  <a:schemeClr val="tx1"/>
                </a:solidFill>
                <a:cs typeface="Arial" panose="020B0604020202020204" pitchFamily="34" charset="0"/>
              </a:rPr>
              <a:t> </a:t>
            </a:r>
            <a:r>
              <a:rPr lang="en-US" dirty="0" err="1" smtClean="0">
                <a:solidFill>
                  <a:schemeClr val="tx1"/>
                </a:solidFill>
                <a:cs typeface="Arial" panose="020B0604020202020204" pitchFamily="34" charset="0"/>
              </a:rPr>
              <a:t>étapes</a:t>
            </a:r>
            <a:endParaRPr lang="en-US" dirty="0" smtClean="0">
              <a:solidFill>
                <a:schemeClr val="tx1"/>
              </a:solidFill>
              <a:cs typeface="Arial" panose="020B0604020202020204" pitchFamily="34" charset="0"/>
            </a:endParaRPr>
          </a:p>
        </p:txBody>
      </p:sp>
      <p:sp>
        <p:nvSpPr>
          <p:cNvPr id="4" name="Espace réservé du numéro de diapositive 3"/>
          <p:cNvSpPr>
            <a:spLocks noGrp="1"/>
          </p:cNvSpPr>
          <p:nvPr>
            <p:ph type="sldNum" idx="10"/>
          </p:nvPr>
        </p:nvSpPr>
        <p:spPr/>
        <p:txBody>
          <a:bodyPr/>
          <a:lstStyle/>
          <a:p>
            <a:pPr>
              <a:defRPr/>
            </a:pPr>
            <a:fld id="{702C0D32-E03C-49BD-8132-8A7DFF3C87CA}" type="slidenum">
              <a:rPr lang="en-US" smtClean="0"/>
              <a:pPr>
                <a:defRPr/>
              </a:pPr>
              <a:t>2</a:t>
            </a:fld>
            <a:endParaRPr lang="en-US"/>
          </a:p>
        </p:txBody>
      </p:sp>
    </p:spTree>
    <p:extLst>
      <p:ext uri="{BB962C8B-B14F-4D97-AF65-F5344CB8AC3E}">
        <p14:creationId xmlns:p14="http://schemas.microsoft.com/office/powerpoint/2010/main" val="35230495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8"/>
          <p:cNvSpPr>
            <a:spLocks noGrp="1" noChangeArrowheads="1"/>
          </p:cNvSpPr>
          <p:nvPr>
            <p:ph type="sldNum" sz="quarter"/>
          </p:nvPr>
        </p:nvSpPr>
        <p:spPr>
          <a:noFill/>
          <a:extLst>
            <a:ext uri="{91240B29-F687-4F45-9708-019B960494DF}">
              <a14:hiddenLine xmlns:a14="http://schemas.microsoft.com/office/drawing/2010/main" w="9525">
                <a:solidFill>
                  <a:srgbClr val="3465AF"/>
                </a:solidFill>
                <a:round/>
                <a:headEnd/>
                <a:tailEnd/>
              </a14:hiddenLine>
            </a:ext>
          </a:extLst>
        </p:spPr>
        <p:txBody>
          <a:bodyPr/>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9pPr>
          </a:lstStyle>
          <a:p>
            <a:pPr>
              <a:buClrTx/>
              <a:buFontTx/>
              <a:buNone/>
            </a:pPr>
            <a:fld id="{B7007D66-9A3C-4CC4-8473-C136CF5D52EC}" type="slidenum">
              <a:rPr lang="en-US" sz="1200">
                <a:solidFill>
                  <a:srgbClr val="000000"/>
                </a:solidFill>
              </a:rPr>
              <a:pPr>
                <a:buClrTx/>
                <a:buFontTx/>
                <a:buNone/>
              </a:pPr>
              <a:t>20</a:t>
            </a:fld>
            <a:endParaRPr lang="en-US" sz="1200">
              <a:solidFill>
                <a:srgbClr val="000000"/>
              </a:solidFill>
            </a:endParaRPr>
          </a:p>
        </p:txBody>
      </p:sp>
      <p:sp>
        <p:nvSpPr>
          <p:cNvPr id="32771" name="Rectangle 1"/>
          <p:cNvSpPr txBox="1">
            <a:spLocks noGrp="1" noRot="1" noChangeAspect="1" noChangeArrowheads="1" noTextEdit="1"/>
          </p:cNvSpPr>
          <p:nvPr>
            <p:ph type="sldImg"/>
          </p:nvPr>
        </p:nvSpPr>
        <p:spPr>
          <a:xfrm>
            <a:off x="915988" y="744538"/>
            <a:ext cx="4960937" cy="3722687"/>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2772" name="Rectangle 2"/>
          <p:cNvSpPr txBox="1">
            <a:spLocks noGrp="1" noChangeArrowheads="1"/>
          </p:cNvSpPr>
          <p:nvPr>
            <p:ph type="body" idx="1"/>
          </p:nvPr>
        </p:nvSpPr>
        <p:spPr>
          <a:xfrm>
            <a:off x="679450" y="4717416"/>
            <a:ext cx="5434028" cy="4467406"/>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r>
              <a:rPr lang="en-US" baseline="0" dirty="0" smtClean="0"/>
              <a:t>Les </a:t>
            </a:r>
            <a:r>
              <a:rPr lang="en-US" baseline="0" dirty="0" err="1" smtClean="0"/>
              <a:t>prochaines</a:t>
            </a:r>
            <a:r>
              <a:rPr lang="en-US" baseline="0" dirty="0" smtClean="0"/>
              <a:t> </a:t>
            </a:r>
            <a:r>
              <a:rPr lang="en-US" baseline="0" dirty="0" err="1" smtClean="0"/>
              <a:t>étapes</a:t>
            </a:r>
            <a:r>
              <a:rPr lang="en-US" baseline="0" dirty="0" smtClean="0"/>
              <a:t> du </a:t>
            </a:r>
            <a:r>
              <a:rPr lang="en-US" baseline="0" dirty="0" err="1" smtClean="0"/>
              <a:t>projet</a:t>
            </a:r>
            <a:r>
              <a:rPr lang="en-US" baseline="0" dirty="0" smtClean="0"/>
              <a:t> </a:t>
            </a:r>
            <a:r>
              <a:rPr lang="en-US" baseline="0" dirty="0" err="1" smtClean="0"/>
              <a:t>inclues</a:t>
            </a:r>
            <a:r>
              <a:rPr lang="en-US" baseline="0" dirty="0" smtClean="0"/>
              <a:t>:</a:t>
            </a:r>
          </a:p>
          <a:p>
            <a:endParaRPr lang="en-US" baseline="0" dirty="0" smtClean="0"/>
          </a:p>
          <a:p>
            <a:pPr marL="171450" marR="0" indent="-171450" algn="l" defTabSz="449263" rtl="0" eaLnBrk="0" fontAlgn="base" latinLnBrk="0" hangingPunct="0">
              <a:lnSpc>
                <a:spcPct val="150000"/>
              </a:lnSpc>
              <a:spcBef>
                <a:spcPct val="30000"/>
              </a:spcBef>
              <a:spcAft>
                <a:spcPct val="0"/>
              </a:spcAft>
              <a:buClr>
                <a:srgbClr val="000000"/>
              </a:buClr>
              <a:buSzPct val="100000"/>
              <a:buFont typeface="Arial" panose="020B0604020202020204" pitchFamily="34" charset="0"/>
              <a:buChar char="•"/>
              <a:tabLst/>
              <a:defRPr/>
            </a:pPr>
            <a:r>
              <a:rPr lang="en-CA" sz="1200" dirty="0" smtClean="0">
                <a:latin typeface="BrowalliaUPC" panose="020B0604020202020204" pitchFamily="34" charset="-34"/>
                <a:cs typeface="BrowalliaUPC" panose="020B0604020202020204" pitchFamily="34" charset="-34"/>
              </a:rPr>
              <a:t>Continuer les </a:t>
            </a:r>
            <a:r>
              <a:rPr lang="en-CA" sz="1200" dirty="0" err="1" smtClean="0">
                <a:latin typeface="BrowalliaUPC" panose="020B0604020202020204" pitchFamily="34" charset="-34"/>
                <a:cs typeface="BrowalliaUPC" panose="020B0604020202020204" pitchFamily="34" charset="-34"/>
              </a:rPr>
              <a:t>entrevues</a:t>
            </a:r>
            <a:r>
              <a:rPr lang="en-CA" sz="1200" dirty="0" smtClean="0">
                <a:latin typeface="BrowalliaUPC" panose="020B0604020202020204" pitchFamily="34" charset="-34"/>
                <a:cs typeface="BrowalliaUPC" panose="020B0604020202020204" pitchFamily="34" charset="-34"/>
              </a:rPr>
              <a:t> avec les </a:t>
            </a:r>
            <a:r>
              <a:rPr lang="en-CA" sz="1200" dirty="0" err="1" smtClean="0">
                <a:latin typeface="BrowalliaUPC" panose="020B0604020202020204" pitchFamily="34" charset="-34"/>
                <a:cs typeface="BrowalliaUPC" panose="020B0604020202020204" pitchFamily="34" charset="-34"/>
              </a:rPr>
              <a:t>fournisseurs</a:t>
            </a:r>
            <a:r>
              <a:rPr lang="en-CA" sz="1200" dirty="0" smtClean="0">
                <a:latin typeface="BrowalliaUPC" panose="020B0604020202020204" pitchFamily="34" charset="-34"/>
                <a:cs typeface="BrowalliaUPC" panose="020B0604020202020204" pitchFamily="34" charset="-34"/>
              </a:rPr>
              <a:t> du Cloud</a:t>
            </a:r>
            <a:r>
              <a:rPr lang="en-US" baseline="0" dirty="0" smtClean="0"/>
              <a:t>: nous </a:t>
            </a:r>
            <a:r>
              <a:rPr lang="en-US" baseline="0" dirty="0" err="1" smtClean="0"/>
              <a:t>cherchons</a:t>
            </a:r>
            <a:r>
              <a:rPr lang="en-US" baseline="0" dirty="0" smtClean="0"/>
              <a:t> </a:t>
            </a:r>
            <a:r>
              <a:rPr lang="en-US" baseline="0" dirty="0" err="1" smtClean="0"/>
              <a:t>toujours</a:t>
            </a:r>
            <a:r>
              <a:rPr lang="en-US" baseline="0" dirty="0" smtClean="0"/>
              <a:t> </a:t>
            </a:r>
            <a:r>
              <a:rPr lang="en-US" baseline="0" dirty="0" err="1" smtClean="0"/>
              <a:t>d’autres</a:t>
            </a:r>
            <a:r>
              <a:rPr lang="en-US" baseline="0" dirty="0" smtClean="0"/>
              <a:t> </a:t>
            </a:r>
            <a:r>
              <a:rPr lang="en-US" baseline="0" dirty="0" err="1" smtClean="0"/>
              <a:t>partenaires</a:t>
            </a:r>
            <a:r>
              <a:rPr lang="en-US" baseline="0" dirty="0" smtClean="0"/>
              <a:t> qui </a:t>
            </a:r>
            <a:r>
              <a:rPr lang="en-US" baseline="0" dirty="0" err="1" smtClean="0"/>
              <a:t>aimeraient</a:t>
            </a:r>
            <a:r>
              <a:rPr lang="en-US" baseline="0" dirty="0" smtClean="0"/>
              <a:t> </a:t>
            </a:r>
            <a:r>
              <a:rPr lang="en-US" baseline="0" dirty="0" err="1" smtClean="0"/>
              <a:t>collaborer</a:t>
            </a:r>
            <a:r>
              <a:rPr lang="en-US" baseline="0" dirty="0" smtClean="0"/>
              <a:t> avec </a:t>
            </a:r>
            <a:r>
              <a:rPr lang="en-US" baseline="0" dirty="0" err="1" smtClean="0"/>
              <a:t>notre</a:t>
            </a:r>
            <a:r>
              <a:rPr lang="en-US" baseline="0" dirty="0" smtClean="0"/>
              <a:t> </a:t>
            </a:r>
            <a:r>
              <a:rPr lang="en-US" baseline="0" dirty="0" err="1" smtClean="0"/>
              <a:t>groupe</a:t>
            </a:r>
            <a:r>
              <a:rPr lang="en-US" baseline="0" dirty="0" smtClean="0"/>
              <a:t> – on </a:t>
            </a:r>
            <a:r>
              <a:rPr lang="en-US" baseline="0" dirty="0" err="1" smtClean="0"/>
              <a:t>vous</a:t>
            </a:r>
            <a:r>
              <a:rPr lang="en-US" baseline="0" dirty="0" smtClean="0"/>
              <a:t> invite à nous </a:t>
            </a:r>
            <a:r>
              <a:rPr lang="en-US" baseline="0" dirty="0" err="1" smtClean="0"/>
              <a:t>approcher</a:t>
            </a:r>
            <a:r>
              <a:rPr lang="en-US" baseline="0" dirty="0" smtClean="0"/>
              <a:t> </a:t>
            </a:r>
            <a:r>
              <a:rPr lang="en-US" baseline="0" dirty="0" err="1" smtClean="0"/>
              <a:t>si</a:t>
            </a:r>
            <a:r>
              <a:rPr lang="en-US" baseline="0" dirty="0" smtClean="0"/>
              <a:t> </a:t>
            </a:r>
            <a:r>
              <a:rPr lang="en-US" baseline="0" dirty="0" err="1" smtClean="0"/>
              <a:t>vous</a:t>
            </a:r>
            <a:r>
              <a:rPr lang="en-US" baseline="0" dirty="0" smtClean="0"/>
              <a:t> </a:t>
            </a:r>
            <a:r>
              <a:rPr lang="en-US" baseline="0" dirty="0" err="1" smtClean="0"/>
              <a:t>êtes</a:t>
            </a:r>
            <a:r>
              <a:rPr lang="en-US" baseline="0" dirty="0" smtClean="0"/>
              <a:t> </a:t>
            </a:r>
            <a:r>
              <a:rPr lang="en-US" baseline="0" dirty="0" err="1" smtClean="0"/>
              <a:t>intéressez</a:t>
            </a:r>
            <a:r>
              <a:rPr lang="en-US" baseline="0" dirty="0" smtClean="0"/>
              <a:t>!</a:t>
            </a:r>
          </a:p>
          <a:p>
            <a:pPr marL="171450" marR="0" indent="-171450" algn="l" defTabSz="449263" rtl="0" eaLnBrk="0" fontAlgn="base" latinLnBrk="0" hangingPunct="0">
              <a:lnSpc>
                <a:spcPct val="150000"/>
              </a:lnSpc>
              <a:spcBef>
                <a:spcPct val="30000"/>
              </a:spcBef>
              <a:spcAft>
                <a:spcPct val="0"/>
              </a:spcAft>
              <a:buClr>
                <a:srgbClr val="000000"/>
              </a:buClr>
              <a:buSzPct val="100000"/>
              <a:buFont typeface="Arial" panose="020B0604020202020204" pitchFamily="34" charset="0"/>
              <a:buChar char="•"/>
              <a:tabLst/>
              <a:defRPr/>
            </a:pPr>
            <a:endParaRPr lang="en-US" baseline="0" dirty="0" smtClean="0"/>
          </a:p>
          <a:p>
            <a:pPr marL="171450" marR="0" indent="-171450" algn="l" defTabSz="449263" rtl="0" eaLnBrk="0" fontAlgn="base" latinLnBrk="0" hangingPunct="0">
              <a:lnSpc>
                <a:spcPct val="150000"/>
              </a:lnSpc>
              <a:spcBef>
                <a:spcPct val="30000"/>
              </a:spcBef>
              <a:spcAft>
                <a:spcPct val="0"/>
              </a:spcAft>
              <a:buClr>
                <a:srgbClr val="000000"/>
              </a:buClr>
              <a:buSzPct val="100000"/>
              <a:buFont typeface="Arial" panose="020B0604020202020204" pitchFamily="34" charset="0"/>
              <a:buChar char="•"/>
              <a:tabLst/>
              <a:defRPr/>
            </a:pPr>
            <a:r>
              <a:rPr lang="en-CA" sz="1200" dirty="0" err="1" smtClean="0">
                <a:latin typeface="BrowalliaUPC" panose="020B0604020202020204" pitchFamily="34" charset="-34"/>
                <a:cs typeface="BrowalliaUPC" panose="020B0604020202020204" pitchFamily="34" charset="-34"/>
              </a:rPr>
              <a:t>Créer</a:t>
            </a:r>
            <a:r>
              <a:rPr lang="en-CA" sz="1200" dirty="0" smtClean="0">
                <a:latin typeface="BrowalliaUPC" panose="020B0604020202020204" pitchFamily="34" charset="-34"/>
                <a:cs typeface="BrowalliaUPC" panose="020B0604020202020204" pitchFamily="34" charset="-34"/>
              </a:rPr>
              <a:t> </a:t>
            </a:r>
            <a:r>
              <a:rPr lang="en-CA" sz="1200" dirty="0" err="1" smtClean="0">
                <a:latin typeface="BrowalliaUPC" panose="020B0604020202020204" pitchFamily="34" charset="-34"/>
                <a:cs typeface="BrowalliaUPC" panose="020B0604020202020204" pitchFamily="34" charset="-34"/>
              </a:rPr>
              <a:t>une</a:t>
            </a:r>
            <a:r>
              <a:rPr lang="en-CA" sz="1200" dirty="0" smtClean="0">
                <a:latin typeface="BrowalliaUPC" panose="020B0604020202020204" pitchFamily="34" charset="-34"/>
                <a:cs typeface="BrowalliaUPC" panose="020B0604020202020204" pitchFamily="34" charset="-34"/>
              </a:rPr>
              <a:t> nouvelle version du questionnaire pour les </a:t>
            </a:r>
            <a:r>
              <a:rPr lang="en-CA" sz="1200" dirty="0" err="1" smtClean="0">
                <a:latin typeface="BrowalliaUPC" panose="020B0604020202020204" pitchFamily="34" charset="-34"/>
                <a:cs typeface="BrowalliaUPC" panose="020B0604020202020204" pitchFamily="34" charset="-34"/>
              </a:rPr>
              <a:t>utilisateurs</a:t>
            </a:r>
            <a:r>
              <a:rPr lang="en-CA" sz="1200" baseline="0" dirty="0" smtClean="0">
                <a:latin typeface="BrowalliaUPC" panose="020B0604020202020204" pitchFamily="34" charset="-34"/>
                <a:cs typeface="BrowalliaUPC" panose="020B0604020202020204" pitchFamily="34" charset="-34"/>
              </a:rPr>
              <a:t> </a:t>
            </a:r>
            <a:r>
              <a:rPr lang="en-CA" sz="1200" baseline="0" dirty="0" err="1" smtClean="0">
                <a:latin typeface="BrowalliaUPC" panose="020B0604020202020204" pitchFamily="34" charset="-34"/>
                <a:cs typeface="BrowalliaUPC" panose="020B0604020202020204" pitchFamily="34" charset="-34"/>
              </a:rPr>
              <a:t>afin</a:t>
            </a:r>
            <a:r>
              <a:rPr lang="en-CA" sz="1200" baseline="0" dirty="0" smtClean="0">
                <a:latin typeface="BrowalliaUPC" panose="020B0604020202020204" pitchFamily="34" charset="-34"/>
                <a:cs typeface="BrowalliaUPC" panose="020B0604020202020204" pitchFamily="34" charset="-34"/>
              </a:rPr>
              <a:t> </a:t>
            </a:r>
            <a:r>
              <a:rPr lang="en-CA" sz="1200" baseline="0" dirty="0" err="1" smtClean="0">
                <a:latin typeface="BrowalliaUPC" panose="020B0604020202020204" pitchFamily="34" charset="-34"/>
                <a:cs typeface="BrowalliaUPC" panose="020B0604020202020204" pitchFamily="34" charset="-34"/>
              </a:rPr>
              <a:t>d’identifier</a:t>
            </a:r>
            <a:r>
              <a:rPr lang="en-CA" sz="1200" baseline="0" dirty="0" smtClean="0">
                <a:latin typeface="BrowalliaUPC" panose="020B0604020202020204" pitchFamily="34" charset="-34"/>
                <a:cs typeface="BrowalliaUPC" panose="020B0604020202020204" pitchFamily="34" charset="-34"/>
              </a:rPr>
              <a:t> </a:t>
            </a:r>
            <a:r>
              <a:rPr lang="en-CA" sz="1200" baseline="0" dirty="0" err="1" smtClean="0">
                <a:latin typeface="BrowalliaUPC" panose="020B0604020202020204" pitchFamily="34" charset="-34"/>
                <a:cs typeface="BrowalliaUPC" panose="020B0604020202020204" pitchFamily="34" charset="-34"/>
              </a:rPr>
              <a:t>d’autres</a:t>
            </a:r>
            <a:r>
              <a:rPr lang="en-CA" sz="1200" baseline="0" dirty="0" smtClean="0">
                <a:latin typeface="BrowalliaUPC" panose="020B0604020202020204" pitchFamily="34" charset="-34"/>
                <a:cs typeface="BrowalliaUPC" panose="020B0604020202020204" pitchFamily="34" charset="-34"/>
              </a:rPr>
              <a:t> questions </a:t>
            </a:r>
            <a:r>
              <a:rPr lang="en-CA" sz="1200" baseline="0" dirty="0" err="1" smtClean="0">
                <a:latin typeface="BrowalliaUPC" panose="020B0604020202020204" pitchFamily="34" charset="-34"/>
                <a:cs typeface="BrowalliaUPC" panose="020B0604020202020204" pitchFamily="34" charset="-34"/>
              </a:rPr>
              <a:t>d’intérêts</a:t>
            </a:r>
            <a:r>
              <a:rPr lang="en-CA" sz="1200" baseline="0" dirty="0" smtClean="0">
                <a:latin typeface="BrowalliaUPC" panose="020B0604020202020204" pitchFamily="34" charset="-34"/>
                <a:cs typeface="BrowalliaUPC" panose="020B0604020202020204" pitchFamily="34" charset="-34"/>
              </a:rPr>
              <a:t>, </a:t>
            </a:r>
            <a:r>
              <a:rPr lang="en-CA" sz="1200" baseline="0" dirty="0" err="1" smtClean="0">
                <a:latin typeface="BrowalliaUPC" panose="020B0604020202020204" pitchFamily="34" charset="-34"/>
                <a:cs typeface="BrowalliaUPC" panose="020B0604020202020204" pitchFamily="34" charset="-34"/>
              </a:rPr>
              <a:t>surtout</a:t>
            </a:r>
            <a:r>
              <a:rPr lang="en-CA" sz="1200" baseline="0" dirty="0" smtClean="0">
                <a:latin typeface="BrowalliaUPC" panose="020B0604020202020204" pitchFamily="34" charset="-34"/>
                <a:cs typeface="BrowalliaUPC" panose="020B0604020202020204" pitchFamily="34" charset="-34"/>
              </a:rPr>
              <a:t> pour </a:t>
            </a:r>
            <a:r>
              <a:rPr lang="en-CA" sz="1200" baseline="0" dirty="0" err="1" smtClean="0">
                <a:latin typeface="BrowalliaUPC" panose="020B0604020202020204" pitchFamily="34" charset="-34"/>
                <a:cs typeface="BrowalliaUPC" panose="020B0604020202020204" pitchFamily="34" charset="-34"/>
              </a:rPr>
              <a:t>ce</a:t>
            </a:r>
            <a:r>
              <a:rPr lang="en-CA" sz="1200" baseline="0" dirty="0" smtClean="0">
                <a:latin typeface="BrowalliaUPC" panose="020B0604020202020204" pitchFamily="34" charset="-34"/>
                <a:cs typeface="BrowalliaUPC" panose="020B0604020202020204" pitchFamily="34" charset="-34"/>
              </a:rPr>
              <a:t> qui </a:t>
            </a:r>
            <a:r>
              <a:rPr lang="en-CA" sz="1200" baseline="0" dirty="0" err="1" smtClean="0">
                <a:latin typeface="BrowalliaUPC" panose="020B0604020202020204" pitchFamily="34" charset="-34"/>
                <a:cs typeface="BrowalliaUPC" panose="020B0604020202020204" pitchFamily="34" charset="-34"/>
              </a:rPr>
              <a:t>importe</a:t>
            </a:r>
            <a:r>
              <a:rPr lang="en-CA" sz="1200" baseline="0" dirty="0" smtClean="0">
                <a:latin typeface="BrowalliaUPC" panose="020B0604020202020204" pitchFamily="34" charset="-34"/>
                <a:cs typeface="BrowalliaUPC" panose="020B0604020202020204" pitchFamily="34" charset="-34"/>
              </a:rPr>
              <a:t> la </a:t>
            </a:r>
            <a:r>
              <a:rPr lang="en-CA" sz="1200" baseline="0" dirty="0" err="1" smtClean="0">
                <a:latin typeface="BrowalliaUPC" panose="020B0604020202020204" pitchFamily="34" charset="-34"/>
                <a:cs typeface="BrowalliaUPC" panose="020B0604020202020204" pitchFamily="34" charset="-34"/>
              </a:rPr>
              <a:t>gestion</a:t>
            </a:r>
            <a:r>
              <a:rPr lang="en-CA" sz="1200" baseline="0" dirty="0" smtClean="0">
                <a:latin typeface="BrowalliaUPC" panose="020B0604020202020204" pitchFamily="34" charset="-34"/>
                <a:cs typeface="BrowalliaUPC" panose="020B0604020202020204" pitchFamily="34" charset="-34"/>
              </a:rPr>
              <a:t> des </a:t>
            </a:r>
            <a:r>
              <a:rPr lang="en-CA" sz="1200" baseline="0" dirty="0" err="1" smtClean="0">
                <a:latin typeface="BrowalliaUPC" panose="020B0604020202020204" pitchFamily="34" charset="-34"/>
                <a:cs typeface="BrowalliaUPC" panose="020B0604020202020204" pitchFamily="34" charset="-34"/>
              </a:rPr>
              <a:t>données</a:t>
            </a:r>
            <a:r>
              <a:rPr lang="en-CA" sz="1200" baseline="0" dirty="0" smtClean="0">
                <a:latin typeface="BrowalliaUPC" panose="020B0604020202020204" pitchFamily="34" charset="-34"/>
                <a:cs typeface="BrowalliaUPC" panose="020B0604020202020204" pitchFamily="34" charset="-34"/>
              </a:rPr>
              <a:t> et </a:t>
            </a:r>
            <a:r>
              <a:rPr lang="en-CA" sz="1200" baseline="0" dirty="0" err="1" smtClean="0">
                <a:latin typeface="BrowalliaUPC" panose="020B0604020202020204" pitchFamily="34" charset="-34"/>
                <a:cs typeface="BrowalliaUPC" panose="020B0604020202020204" pitchFamily="34" charset="-34"/>
              </a:rPr>
              <a:t>l’intégrité</a:t>
            </a:r>
            <a:r>
              <a:rPr lang="en-CA" sz="1200" baseline="0" dirty="0" smtClean="0">
                <a:latin typeface="BrowalliaUPC" panose="020B0604020202020204" pitchFamily="34" charset="-34"/>
                <a:cs typeface="BrowalliaUPC" panose="020B0604020202020204" pitchFamily="34" charset="-34"/>
              </a:rPr>
              <a:t> de </a:t>
            </a:r>
            <a:r>
              <a:rPr lang="en-CA" sz="1200" baseline="0" dirty="0" err="1" smtClean="0">
                <a:latin typeface="BrowalliaUPC" panose="020B0604020202020204" pitchFamily="34" charset="-34"/>
                <a:cs typeface="BrowalliaUPC" panose="020B0604020202020204" pitchFamily="34" charset="-34"/>
              </a:rPr>
              <a:t>ceux</a:t>
            </a:r>
            <a:r>
              <a:rPr lang="en-CA" sz="1200" baseline="0" dirty="0" smtClean="0">
                <a:latin typeface="BrowalliaUPC" panose="020B0604020202020204" pitchFamily="34" charset="-34"/>
                <a:cs typeface="BrowalliaUPC" panose="020B0604020202020204" pitchFamily="34" charset="-34"/>
              </a:rPr>
              <a:t>-ci </a:t>
            </a:r>
            <a:r>
              <a:rPr lang="en-CA" sz="1200" baseline="0" dirty="0" err="1" smtClean="0">
                <a:latin typeface="BrowalliaUPC" panose="020B0604020202020204" pitchFamily="34" charset="-34"/>
                <a:cs typeface="BrowalliaUPC" panose="020B0604020202020204" pitchFamily="34" charset="-34"/>
              </a:rPr>
              <a:t>dans</a:t>
            </a:r>
            <a:r>
              <a:rPr lang="en-CA" sz="1200" baseline="0" dirty="0" smtClean="0">
                <a:latin typeface="BrowalliaUPC" panose="020B0604020202020204" pitchFamily="34" charset="-34"/>
                <a:cs typeface="BrowalliaUPC" panose="020B0604020202020204" pitchFamily="34" charset="-34"/>
              </a:rPr>
              <a:t> le Cloud</a:t>
            </a:r>
          </a:p>
          <a:p>
            <a:pPr marL="171450" marR="0" indent="-171450" algn="l" defTabSz="449263" rtl="0" eaLnBrk="0" fontAlgn="base" latinLnBrk="0" hangingPunct="0">
              <a:lnSpc>
                <a:spcPct val="150000"/>
              </a:lnSpc>
              <a:spcBef>
                <a:spcPct val="30000"/>
              </a:spcBef>
              <a:spcAft>
                <a:spcPct val="0"/>
              </a:spcAft>
              <a:buClr>
                <a:srgbClr val="000000"/>
              </a:buClr>
              <a:buSzPct val="100000"/>
              <a:buFont typeface="Arial" panose="020B0604020202020204" pitchFamily="34" charset="0"/>
              <a:buChar char="•"/>
              <a:tabLst/>
              <a:defRPr/>
            </a:pPr>
            <a:endParaRPr lang="en-CA" sz="1200" baseline="0" dirty="0" smtClean="0">
              <a:latin typeface="BrowalliaUPC" panose="020B0604020202020204" pitchFamily="34" charset="-34"/>
              <a:cs typeface="BrowalliaUPC" panose="020B0604020202020204" pitchFamily="34" charset="-34"/>
            </a:endParaRPr>
          </a:p>
          <a:p>
            <a:pPr marL="171450" marR="0" indent="-171450" algn="l" defTabSz="449263" rtl="0" eaLnBrk="0" fontAlgn="base" latinLnBrk="0" hangingPunct="0">
              <a:lnSpc>
                <a:spcPct val="150000"/>
              </a:lnSpc>
              <a:spcBef>
                <a:spcPct val="30000"/>
              </a:spcBef>
              <a:spcAft>
                <a:spcPct val="0"/>
              </a:spcAft>
              <a:buClr>
                <a:srgbClr val="000000"/>
              </a:buClr>
              <a:buSzPct val="100000"/>
              <a:buFont typeface="Arial" panose="020B0604020202020204" pitchFamily="34" charset="0"/>
              <a:buChar char="•"/>
              <a:tabLst/>
              <a:defRPr/>
            </a:pPr>
            <a:r>
              <a:rPr lang="en-CA" sz="1200" baseline="0" dirty="0" err="1" smtClean="0">
                <a:latin typeface="BrowalliaUPC" panose="020B0604020202020204" pitchFamily="34" charset="-34"/>
                <a:cs typeface="BrowalliaUPC" panose="020B0604020202020204" pitchFamily="34" charset="-34"/>
              </a:rPr>
              <a:t>Étudier</a:t>
            </a:r>
            <a:r>
              <a:rPr lang="en-CA" sz="1200" baseline="0" dirty="0" smtClean="0">
                <a:latin typeface="BrowalliaUPC" panose="020B0604020202020204" pitchFamily="34" charset="-34"/>
                <a:cs typeface="BrowalliaUPC" panose="020B0604020202020204" pitchFamily="34" charset="-34"/>
              </a:rPr>
              <a:t> </a:t>
            </a:r>
            <a:r>
              <a:rPr lang="en-CA" sz="1200" baseline="0" dirty="0" err="1" smtClean="0">
                <a:latin typeface="BrowalliaUPC" panose="020B0604020202020204" pitchFamily="34" charset="-34"/>
                <a:cs typeface="BrowalliaUPC" panose="020B0604020202020204" pitchFamily="34" charset="-34"/>
              </a:rPr>
              <a:t>davantage</a:t>
            </a:r>
            <a:r>
              <a:rPr lang="en-CA" sz="1200" baseline="0" dirty="0" smtClean="0">
                <a:latin typeface="BrowalliaUPC" panose="020B0604020202020204" pitchFamily="34" charset="-34"/>
                <a:cs typeface="BrowalliaUPC" panose="020B0604020202020204" pitchFamily="34" charset="-34"/>
              </a:rPr>
              <a:t> les questions </a:t>
            </a:r>
            <a:r>
              <a:rPr lang="en-CA" sz="1200" baseline="0" dirty="0" err="1" smtClean="0">
                <a:latin typeface="BrowalliaUPC" panose="020B0604020202020204" pitchFamily="34" charset="-34"/>
                <a:cs typeface="BrowalliaUPC" panose="020B0604020202020204" pitchFamily="34" charset="-34"/>
              </a:rPr>
              <a:t>suivantes</a:t>
            </a:r>
            <a:r>
              <a:rPr lang="en-CA" sz="1200" baseline="0" dirty="0" smtClean="0">
                <a:latin typeface="BrowalliaUPC" panose="020B0604020202020204" pitchFamily="34" charset="-34"/>
                <a:cs typeface="BrowalliaUPC" panose="020B0604020202020204" pitchFamily="34" charset="-34"/>
              </a:rPr>
              <a:t>: </a:t>
            </a:r>
          </a:p>
          <a:p>
            <a:pPr marL="914400" marR="0" lvl="1" indent="-171450" algn="l" defTabSz="449263" rtl="0" eaLnBrk="0" fontAlgn="base" latinLnBrk="0" hangingPunct="0">
              <a:lnSpc>
                <a:spcPct val="150000"/>
              </a:lnSpc>
              <a:spcBef>
                <a:spcPct val="30000"/>
              </a:spcBef>
              <a:spcAft>
                <a:spcPct val="0"/>
              </a:spcAft>
              <a:buClr>
                <a:srgbClr val="000000"/>
              </a:buClr>
              <a:buSzPct val="100000"/>
              <a:buFont typeface="Arial" panose="020B0604020202020204" pitchFamily="34" charset="0"/>
              <a:buChar char="•"/>
              <a:tabLst/>
              <a:defRPr/>
            </a:pPr>
            <a:r>
              <a:rPr lang="en-US" b="1" baseline="0" dirty="0" err="1" smtClean="0"/>
              <a:t>Metadonnées</a:t>
            </a:r>
            <a:r>
              <a:rPr lang="en-US" baseline="0" dirty="0" smtClean="0"/>
              <a:t>  [</a:t>
            </a:r>
            <a:r>
              <a:rPr lang="en-US" baseline="0" dirty="0" err="1" smtClean="0"/>
              <a:t>création</a:t>
            </a:r>
            <a:r>
              <a:rPr lang="en-US" baseline="0" dirty="0" smtClean="0"/>
              <a:t>/</a:t>
            </a:r>
            <a:r>
              <a:rPr lang="en-US" baseline="0" dirty="0" err="1" smtClean="0"/>
              <a:t>génération</a:t>
            </a:r>
            <a:r>
              <a:rPr lang="en-US" baseline="0" dirty="0" smtClean="0"/>
              <a:t>, </a:t>
            </a:r>
            <a:r>
              <a:rPr lang="en-US" baseline="0" dirty="0" err="1" smtClean="0"/>
              <a:t>gestion</a:t>
            </a:r>
            <a:r>
              <a:rPr lang="en-US" baseline="0" dirty="0" smtClean="0"/>
              <a:t>, </a:t>
            </a:r>
            <a:r>
              <a:rPr lang="en-US" baseline="0" dirty="0" err="1" smtClean="0"/>
              <a:t>accès</a:t>
            </a:r>
            <a:r>
              <a:rPr lang="en-US" baseline="0" dirty="0" smtClean="0"/>
              <a:t>, et la disposition </a:t>
            </a:r>
            <a:r>
              <a:rPr lang="en-US" baseline="0" dirty="0" err="1" smtClean="0"/>
              <a:t>dans</a:t>
            </a:r>
            <a:r>
              <a:rPr lang="en-US" baseline="0" dirty="0" smtClean="0"/>
              <a:t> le Cloud]</a:t>
            </a:r>
          </a:p>
          <a:p>
            <a:pPr marL="914400" lvl="1" indent="-171450">
              <a:lnSpc>
                <a:spcPct val="150000"/>
              </a:lnSpc>
              <a:buFont typeface="Arial" panose="020B0604020202020204" pitchFamily="34" charset="0"/>
              <a:buChar char="•"/>
            </a:pPr>
            <a:r>
              <a:rPr lang="en-US" b="1" baseline="0" dirty="0" smtClean="0"/>
              <a:t>La </a:t>
            </a:r>
            <a:r>
              <a:rPr lang="en-US" b="1" baseline="0" dirty="0" err="1" smtClean="0"/>
              <a:t>gestion</a:t>
            </a:r>
            <a:r>
              <a:rPr lang="en-US" b="1" baseline="0" dirty="0" smtClean="0"/>
              <a:t> de </a:t>
            </a:r>
            <a:r>
              <a:rPr lang="en-US" b="1" baseline="0" dirty="0" err="1" smtClean="0"/>
              <a:t>l’identité</a:t>
            </a:r>
            <a:r>
              <a:rPr lang="en-US" b="1" baseline="0" dirty="0" smtClean="0"/>
              <a:t> </a:t>
            </a:r>
            <a:r>
              <a:rPr lang="en-US" baseline="0" dirty="0" smtClean="0"/>
              <a:t>[comment </a:t>
            </a:r>
            <a:r>
              <a:rPr lang="en-US" baseline="0" dirty="0" err="1" smtClean="0"/>
              <a:t>elle</a:t>
            </a:r>
            <a:r>
              <a:rPr lang="en-US" baseline="0" dirty="0" smtClean="0"/>
              <a:t> </a:t>
            </a:r>
            <a:r>
              <a:rPr lang="en-US" baseline="0" dirty="0" err="1" smtClean="0"/>
              <a:t>est</a:t>
            </a:r>
            <a:r>
              <a:rPr lang="en-US" baseline="0" dirty="0" smtClean="0"/>
              <a:t> </a:t>
            </a:r>
            <a:r>
              <a:rPr lang="en-US" baseline="0" dirty="0" err="1" smtClean="0"/>
              <a:t>géré</a:t>
            </a:r>
            <a:r>
              <a:rPr lang="en-US" baseline="0" dirty="0" smtClean="0"/>
              <a:t>; de </a:t>
            </a:r>
            <a:r>
              <a:rPr lang="en-US" baseline="0" dirty="0" err="1" smtClean="0"/>
              <a:t>quelle</a:t>
            </a:r>
            <a:r>
              <a:rPr lang="en-US" baseline="0" dirty="0" smtClean="0"/>
              <a:t> </a:t>
            </a:r>
            <a:r>
              <a:rPr lang="en-US" baseline="0" dirty="0" err="1" smtClean="0"/>
              <a:t>façon</a:t>
            </a:r>
            <a:r>
              <a:rPr lang="en-US" baseline="0" dirty="0" smtClean="0"/>
              <a:t> </a:t>
            </a:r>
            <a:r>
              <a:rPr lang="en-US" baseline="0" dirty="0" err="1" smtClean="0"/>
              <a:t>ces</a:t>
            </a:r>
            <a:r>
              <a:rPr lang="en-US" baseline="0" dirty="0" smtClean="0"/>
              <a:t> services </a:t>
            </a:r>
            <a:r>
              <a:rPr lang="en-US" baseline="0" dirty="0" err="1" smtClean="0"/>
              <a:t>sont</a:t>
            </a:r>
            <a:r>
              <a:rPr lang="en-US" baseline="0" dirty="0" smtClean="0"/>
              <a:t> </a:t>
            </a:r>
            <a:r>
              <a:rPr lang="en-US" baseline="0" dirty="0" err="1" smtClean="0"/>
              <a:t>employés</a:t>
            </a:r>
            <a:r>
              <a:rPr lang="en-US" baseline="0" dirty="0" smtClean="0"/>
              <a:t> par les </a:t>
            </a:r>
            <a:r>
              <a:rPr lang="en-US" baseline="0" dirty="0" err="1" smtClean="0"/>
              <a:t>utilisateurs</a:t>
            </a:r>
            <a:r>
              <a:rPr lang="en-US" baseline="0" dirty="0" smtClean="0"/>
              <a:t>; les </a:t>
            </a:r>
            <a:r>
              <a:rPr lang="en-US" baseline="0" dirty="0" err="1" smtClean="0"/>
              <a:t>tendences</a:t>
            </a:r>
            <a:r>
              <a:rPr lang="en-US" baseline="0" dirty="0" smtClean="0"/>
              <a:t> </a:t>
            </a:r>
            <a:r>
              <a:rPr lang="en-US" baseline="0" dirty="0" err="1" smtClean="0"/>
              <a:t>actuelles</a:t>
            </a:r>
            <a:r>
              <a:rPr lang="en-US" baseline="0" dirty="0" smtClean="0"/>
              <a:t> quant à la question </a:t>
            </a:r>
            <a:r>
              <a:rPr lang="en-US" baseline="0" dirty="0" err="1" smtClean="0"/>
              <a:t>même</a:t>
            </a:r>
            <a:r>
              <a:rPr lang="en-US" baseline="0" dirty="0" smtClean="0"/>
              <a:t>; et les </a:t>
            </a:r>
            <a:r>
              <a:rPr lang="en-US" baseline="0" dirty="0" err="1" smtClean="0"/>
              <a:t>écarts</a:t>
            </a:r>
            <a:r>
              <a:rPr lang="en-US" baseline="0" dirty="0" smtClean="0"/>
              <a:t> </a:t>
            </a:r>
            <a:r>
              <a:rPr lang="en-US" baseline="0" dirty="0" err="1" smtClean="0"/>
              <a:t>qu’il</a:t>
            </a:r>
            <a:r>
              <a:rPr lang="en-US" baseline="0" dirty="0" smtClean="0"/>
              <a:t> </a:t>
            </a:r>
            <a:r>
              <a:rPr lang="en-US" baseline="0" dirty="0" err="1" smtClean="0"/>
              <a:t>existe</a:t>
            </a:r>
            <a:r>
              <a:rPr lang="en-US" baseline="0" dirty="0" smtClean="0"/>
              <a:t>]</a:t>
            </a:r>
          </a:p>
          <a:p>
            <a:pPr marL="914400" lvl="1" indent="-171450">
              <a:lnSpc>
                <a:spcPct val="150000"/>
              </a:lnSpc>
              <a:buFont typeface="Arial" panose="020B0604020202020204" pitchFamily="34" charset="0"/>
              <a:buChar char="•"/>
            </a:pPr>
            <a:r>
              <a:rPr lang="en-US" b="1" baseline="0" dirty="0" smtClean="0"/>
              <a:t>La </a:t>
            </a:r>
            <a:r>
              <a:rPr lang="en-US" b="1" baseline="0" dirty="0" err="1" smtClean="0"/>
              <a:t>loi</a:t>
            </a:r>
            <a:r>
              <a:rPr lang="en-US" b="1" baseline="0" dirty="0" smtClean="0"/>
              <a:t> </a:t>
            </a:r>
            <a:r>
              <a:rPr lang="en-US" b="1" baseline="0" dirty="0" err="1" smtClean="0"/>
              <a:t>internationale</a:t>
            </a:r>
            <a:r>
              <a:rPr lang="en-US" b="1" baseline="0" dirty="0" smtClean="0"/>
              <a:t> </a:t>
            </a:r>
            <a:r>
              <a:rPr lang="en-US" b="0" baseline="0" dirty="0" smtClean="0"/>
              <a:t>[</a:t>
            </a:r>
            <a:r>
              <a:rPr lang="en-US" b="0" baseline="0" dirty="0" err="1" smtClean="0"/>
              <a:t>est-ce</a:t>
            </a:r>
            <a:r>
              <a:rPr lang="en-US" b="0" baseline="0" dirty="0" smtClean="0"/>
              <a:t> </a:t>
            </a:r>
            <a:r>
              <a:rPr lang="en-US" b="0" baseline="0" dirty="0" err="1" smtClean="0"/>
              <a:t>qu’il</a:t>
            </a:r>
            <a:r>
              <a:rPr lang="en-US" b="0" baseline="0" dirty="0" smtClean="0"/>
              <a:t> </a:t>
            </a:r>
            <a:r>
              <a:rPr lang="en-US" b="0" baseline="0" dirty="0" err="1" smtClean="0"/>
              <a:t>existe</a:t>
            </a:r>
            <a:r>
              <a:rPr lang="en-US" b="0" baseline="0" dirty="0" smtClean="0"/>
              <a:t> des </a:t>
            </a:r>
            <a:r>
              <a:rPr lang="en-US" b="0" baseline="0" dirty="0" err="1" smtClean="0"/>
              <a:t>modèles</a:t>
            </a:r>
            <a:r>
              <a:rPr lang="en-US" b="0" baseline="0" dirty="0" smtClean="0"/>
              <a:t> courants qui </a:t>
            </a:r>
            <a:r>
              <a:rPr lang="en-US" b="0" baseline="0" dirty="0" err="1" smtClean="0"/>
              <a:t>pourraient</a:t>
            </a:r>
            <a:r>
              <a:rPr lang="en-US" b="0" baseline="0" dirty="0" smtClean="0"/>
              <a:t> nous guider au travers de la </a:t>
            </a:r>
            <a:r>
              <a:rPr lang="en-US" b="0" baseline="0" dirty="0" err="1" smtClean="0"/>
              <a:t>rédaction</a:t>
            </a:r>
            <a:r>
              <a:rPr lang="en-US" b="0" baseline="0" dirty="0" smtClean="0"/>
              <a:t> d’un </a:t>
            </a:r>
            <a:r>
              <a:rPr lang="en-US" b="0" baseline="0" dirty="0" err="1" smtClean="0"/>
              <a:t>modèle</a:t>
            </a:r>
            <a:r>
              <a:rPr lang="en-US" b="0" baseline="0" dirty="0" smtClean="0"/>
              <a:t> </a:t>
            </a:r>
            <a:r>
              <a:rPr lang="en-US" b="0" baseline="0" dirty="0" err="1" smtClean="0"/>
              <a:t>ou</a:t>
            </a:r>
            <a:r>
              <a:rPr lang="en-US" b="0" baseline="0" dirty="0" smtClean="0"/>
              <a:t> </a:t>
            </a:r>
            <a:r>
              <a:rPr lang="en-US" b="0" baseline="0" dirty="0" err="1" smtClean="0"/>
              <a:t>une</a:t>
            </a:r>
            <a:r>
              <a:rPr lang="en-US" b="0" baseline="0" dirty="0" smtClean="0"/>
              <a:t> </a:t>
            </a:r>
            <a:r>
              <a:rPr lang="en-US" b="0" baseline="0" dirty="0" err="1" smtClean="0"/>
              <a:t>loi</a:t>
            </a:r>
            <a:r>
              <a:rPr lang="en-US" b="0" baseline="0" dirty="0" smtClean="0"/>
              <a:t> </a:t>
            </a:r>
            <a:r>
              <a:rPr lang="en-US" b="0" baseline="0" dirty="0" err="1" smtClean="0"/>
              <a:t>semblable</a:t>
            </a:r>
            <a:r>
              <a:rPr lang="en-US" b="0" baseline="0" dirty="0" smtClean="0"/>
              <a:t> quant au Cloud</a:t>
            </a:r>
            <a:r>
              <a:rPr lang="en-US" baseline="0" dirty="0" smtClean="0"/>
              <a:t>]</a:t>
            </a:r>
          </a:p>
          <a:p>
            <a:pPr marL="914400" lvl="1" indent="-171450">
              <a:lnSpc>
                <a:spcPct val="150000"/>
              </a:lnSpc>
              <a:buFont typeface="Arial" panose="020B0604020202020204" pitchFamily="34" charset="0"/>
              <a:buChar char="•"/>
            </a:pPr>
            <a:r>
              <a:rPr lang="en-US" b="1" baseline="0" dirty="0" smtClean="0"/>
              <a:t>Cadre pour la </a:t>
            </a:r>
            <a:r>
              <a:rPr lang="en-US" b="1" baseline="0" dirty="0" err="1" smtClean="0"/>
              <a:t>rédaction</a:t>
            </a:r>
            <a:r>
              <a:rPr lang="en-US" b="1" baseline="0" dirty="0" smtClean="0"/>
              <a:t> de </a:t>
            </a:r>
            <a:r>
              <a:rPr lang="en-US" b="1" baseline="0" dirty="0" err="1" smtClean="0"/>
              <a:t>politique</a:t>
            </a:r>
            <a:r>
              <a:rPr lang="en-US" b="1" baseline="0" dirty="0" smtClean="0"/>
              <a:t> </a:t>
            </a:r>
            <a:r>
              <a:rPr lang="en-US" b="0" baseline="0" dirty="0" smtClean="0"/>
              <a:t>[</a:t>
            </a:r>
            <a:r>
              <a:rPr lang="en-US" b="0" baseline="0" dirty="0" err="1" smtClean="0"/>
              <a:t>surtout</a:t>
            </a:r>
            <a:r>
              <a:rPr lang="en-US" b="0" baseline="0" dirty="0" smtClean="0"/>
              <a:t> au </a:t>
            </a:r>
            <a:r>
              <a:rPr lang="en-US" b="0" baseline="0" dirty="0" err="1" smtClean="0"/>
              <a:t>sein</a:t>
            </a:r>
            <a:r>
              <a:rPr lang="en-US" b="0" baseline="0" dirty="0" smtClean="0"/>
              <a:t> </a:t>
            </a:r>
            <a:r>
              <a:rPr lang="en-US" b="0" baseline="0" dirty="0" err="1" smtClean="0"/>
              <a:t>d’environements</a:t>
            </a:r>
            <a:r>
              <a:rPr lang="en-US" b="0" baseline="0" dirty="0" smtClean="0"/>
              <a:t> inter-</a:t>
            </a:r>
            <a:r>
              <a:rPr lang="en-US" b="0" baseline="0" dirty="0" err="1" smtClean="0"/>
              <a:t>jurisdictionnels</a:t>
            </a:r>
            <a:r>
              <a:rPr lang="en-US" b="0" baseline="0" dirty="0" smtClean="0"/>
              <a:t>]</a:t>
            </a:r>
            <a:endParaRPr lang="en-US" baseline="0" dirty="0" smtClean="0"/>
          </a:p>
          <a:p>
            <a:pPr marL="0" lvl="0" indent="0">
              <a:lnSpc>
                <a:spcPct val="150000"/>
              </a:lnSpc>
              <a:buFont typeface="Arial" panose="020B0604020202020204" pitchFamily="34" charset="0"/>
              <a:buNone/>
            </a:pPr>
            <a:endParaRPr lang="en-US" baseline="0" dirty="0" smtClean="0"/>
          </a:p>
          <a:p>
            <a:pPr marL="0" marR="0" lvl="0" indent="0" algn="l" defTabSz="449263" rtl="0" eaLnBrk="0" fontAlgn="base" latinLnBrk="0" hangingPunct="0">
              <a:lnSpc>
                <a:spcPct val="150000"/>
              </a:lnSpc>
              <a:spcBef>
                <a:spcPct val="30000"/>
              </a:spcBef>
              <a:spcAft>
                <a:spcPct val="0"/>
              </a:spcAft>
              <a:buClr>
                <a:srgbClr val="000000"/>
              </a:buClr>
              <a:buSzPct val="100000"/>
              <a:buFont typeface="Arial" panose="020B0604020202020204" pitchFamily="34" charset="0"/>
              <a:buNone/>
              <a:tabLst/>
              <a:defRPr/>
            </a:pPr>
            <a:r>
              <a:rPr lang="en-US" sz="1200" dirty="0" smtClean="0">
                <a:latin typeface="BrowalliaUPC" panose="020B0604020202020204" pitchFamily="34" charset="-34"/>
                <a:cs typeface="BrowalliaUPC" panose="020B0604020202020204" pitchFamily="34" charset="-34"/>
              </a:rPr>
              <a:t>Notre</a:t>
            </a:r>
            <a:r>
              <a:rPr lang="en-US" sz="1200" baseline="0" dirty="0" smtClean="0">
                <a:latin typeface="BrowalliaUPC" panose="020B0604020202020204" pitchFamily="34" charset="-34"/>
                <a:cs typeface="BrowalliaUPC" panose="020B0604020202020204" pitchFamily="34" charset="-34"/>
              </a:rPr>
              <a:t> but </a:t>
            </a:r>
            <a:r>
              <a:rPr lang="en-US" sz="1200" baseline="0" dirty="0" err="1" smtClean="0">
                <a:latin typeface="BrowalliaUPC" panose="020B0604020202020204" pitchFamily="34" charset="-34"/>
                <a:cs typeface="BrowalliaUPC" panose="020B0604020202020204" pitchFamily="34" charset="-34"/>
              </a:rPr>
              <a:t>ultime</a:t>
            </a:r>
            <a:r>
              <a:rPr lang="en-US" sz="1200" baseline="0" dirty="0" smtClean="0">
                <a:latin typeface="BrowalliaUPC" panose="020B0604020202020204" pitchFamily="34" charset="-34"/>
                <a:cs typeface="BrowalliaUPC" panose="020B0604020202020204" pitchFamily="34" charset="-34"/>
              </a:rPr>
              <a:t> </a:t>
            </a:r>
            <a:r>
              <a:rPr lang="en-US" sz="1200" baseline="0" dirty="0" err="1" smtClean="0">
                <a:latin typeface="BrowalliaUPC" panose="020B0604020202020204" pitchFamily="34" charset="-34"/>
                <a:cs typeface="BrowalliaUPC" panose="020B0604020202020204" pitchFamily="34" charset="-34"/>
              </a:rPr>
              <a:t>est</a:t>
            </a:r>
            <a:r>
              <a:rPr lang="en-US" sz="1200" baseline="0" dirty="0" smtClean="0">
                <a:latin typeface="BrowalliaUPC" panose="020B0604020202020204" pitchFamily="34" charset="-34"/>
                <a:cs typeface="BrowalliaUPC" panose="020B0604020202020204" pitchFamily="34" charset="-34"/>
              </a:rPr>
              <a:t> de </a:t>
            </a:r>
            <a:r>
              <a:rPr lang="en-US" sz="1200" baseline="0" dirty="0" err="1" smtClean="0">
                <a:latin typeface="BrowalliaUPC" panose="020B0604020202020204" pitchFamily="34" charset="-34"/>
                <a:cs typeface="BrowalliaUPC" panose="020B0604020202020204" pitchFamily="34" charset="-34"/>
              </a:rPr>
              <a:t>c</a:t>
            </a:r>
            <a:r>
              <a:rPr lang="en-US" sz="1200" dirty="0" err="1" smtClean="0">
                <a:latin typeface="BrowalliaUPC" panose="020B0604020202020204" pitchFamily="34" charset="-34"/>
                <a:cs typeface="BrowalliaUPC" panose="020B0604020202020204" pitchFamily="34" charset="-34"/>
              </a:rPr>
              <a:t>réer</a:t>
            </a:r>
            <a:r>
              <a:rPr lang="en-US" sz="1200" dirty="0" smtClean="0">
                <a:latin typeface="BrowalliaUPC" panose="020B0604020202020204" pitchFamily="34" charset="-34"/>
                <a:cs typeface="BrowalliaUPC" panose="020B0604020202020204" pitchFamily="34" charset="-34"/>
              </a:rPr>
              <a:t> des </a:t>
            </a:r>
            <a:r>
              <a:rPr lang="en-US" sz="1200" dirty="0" err="1" smtClean="0">
                <a:latin typeface="BrowalliaUPC" panose="020B0604020202020204" pitchFamily="34" charset="-34"/>
                <a:cs typeface="BrowalliaUPC" panose="020B0604020202020204" pitchFamily="34" charset="-34"/>
              </a:rPr>
              <a:t>outils</a:t>
            </a:r>
            <a:r>
              <a:rPr lang="en-US" sz="1200" dirty="0" smtClean="0">
                <a:latin typeface="BrowalliaUPC" panose="020B0604020202020204" pitchFamily="34" charset="-34"/>
                <a:cs typeface="BrowalliaUPC" panose="020B0604020202020204" pitchFamily="34" charset="-34"/>
              </a:rPr>
              <a:t> pour supporter </a:t>
            </a:r>
            <a:r>
              <a:rPr lang="en-US" sz="1200" dirty="0" err="1" smtClean="0">
                <a:latin typeface="BrowalliaUPC" panose="020B0604020202020204" pitchFamily="34" charset="-34"/>
                <a:cs typeface="BrowalliaUPC" panose="020B0604020202020204" pitchFamily="34" charset="-34"/>
              </a:rPr>
              <a:t>l’évaluation</a:t>
            </a:r>
            <a:r>
              <a:rPr lang="en-US" sz="1200" dirty="0" smtClean="0">
                <a:latin typeface="BrowalliaUPC" panose="020B0604020202020204" pitchFamily="34" charset="-34"/>
                <a:cs typeface="BrowalliaUPC" panose="020B0604020202020204" pitchFamily="34" charset="-34"/>
              </a:rPr>
              <a:t> des </a:t>
            </a:r>
            <a:r>
              <a:rPr lang="en-US" sz="1200" dirty="0" err="1" smtClean="0">
                <a:latin typeface="BrowalliaUPC" panose="020B0604020202020204" pitchFamily="34" charset="-34"/>
                <a:cs typeface="BrowalliaUPC" panose="020B0604020202020204" pitchFamily="34" charset="-34"/>
              </a:rPr>
              <a:t>risques</a:t>
            </a:r>
            <a:r>
              <a:rPr lang="en-US" sz="1200" dirty="0" smtClean="0">
                <a:latin typeface="BrowalliaUPC" panose="020B0604020202020204" pitchFamily="34" charset="-34"/>
                <a:cs typeface="BrowalliaUPC" panose="020B0604020202020204" pitchFamily="34" charset="-34"/>
              </a:rPr>
              <a:t>, le respect et la </a:t>
            </a:r>
            <a:r>
              <a:rPr lang="en-US" sz="1200" dirty="0" err="1" smtClean="0">
                <a:latin typeface="BrowalliaUPC" panose="020B0604020202020204" pitchFamily="34" charset="-34"/>
                <a:cs typeface="BrowalliaUPC" panose="020B0604020202020204" pitchFamily="34" charset="-34"/>
              </a:rPr>
              <a:t>conformité</a:t>
            </a:r>
            <a:r>
              <a:rPr lang="en-US" sz="1200" dirty="0" smtClean="0">
                <a:latin typeface="BrowalliaUPC" panose="020B0604020202020204" pitchFamily="34" charset="-34"/>
                <a:cs typeface="BrowalliaUPC" panose="020B0604020202020204" pitchFamily="34" charset="-34"/>
              </a:rPr>
              <a:t> à la </a:t>
            </a:r>
            <a:r>
              <a:rPr lang="en-US" sz="1200" dirty="0" err="1" smtClean="0">
                <a:latin typeface="BrowalliaUPC" panose="020B0604020202020204" pitchFamily="34" charset="-34"/>
                <a:cs typeface="BrowalliaUPC" panose="020B0604020202020204" pitchFamily="34" charset="-34"/>
              </a:rPr>
              <a:t>loi</a:t>
            </a:r>
            <a:r>
              <a:rPr lang="en-US" sz="1200" dirty="0" smtClean="0">
                <a:latin typeface="BrowalliaUPC" panose="020B0604020202020204" pitchFamily="34" charset="-34"/>
                <a:cs typeface="BrowalliaUPC" panose="020B0604020202020204" pitchFamily="34" charset="-34"/>
              </a:rPr>
              <a:t>, la </a:t>
            </a:r>
            <a:r>
              <a:rPr lang="en-US" sz="1200" dirty="0" err="1" smtClean="0">
                <a:latin typeface="BrowalliaUPC" panose="020B0604020202020204" pitchFamily="34" charset="-34"/>
                <a:cs typeface="BrowalliaUPC" panose="020B0604020202020204" pitchFamily="34" charset="-34"/>
              </a:rPr>
              <a:t>négociation</a:t>
            </a:r>
            <a:r>
              <a:rPr lang="en-US" sz="1200" dirty="0" smtClean="0">
                <a:latin typeface="BrowalliaUPC" panose="020B0604020202020204" pitchFamily="34" charset="-34"/>
                <a:cs typeface="BrowalliaUPC" panose="020B0604020202020204" pitchFamily="34" charset="-34"/>
              </a:rPr>
              <a:t> des accords de </a:t>
            </a:r>
            <a:r>
              <a:rPr lang="en-US" sz="1200" dirty="0" err="1" smtClean="0">
                <a:latin typeface="BrowalliaUPC" panose="020B0604020202020204" pitchFamily="34" charset="-34"/>
                <a:cs typeface="BrowalliaUPC" panose="020B0604020202020204" pitchFamily="34" charset="-34"/>
              </a:rPr>
              <a:t>servides</a:t>
            </a:r>
            <a:r>
              <a:rPr lang="en-US" sz="1200" dirty="0" smtClean="0">
                <a:latin typeface="BrowalliaUPC" panose="020B0604020202020204" pitchFamily="34" charset="-34"/>
                <a:cs typeface="BrowalliaUPC" panose="020B0604020202020204" pitchFamily="34" charset="-34"/>
              </a:rPr>
              <a:t>, </a:t>
            </a:r>
            <a:r>
              <a:rPr lang="en-US" sz="1200" dirty="0" err="1" smtClean="0">
                <a:latin typeface="BrowalliaUPC" panose="020B0604020202020204" pitchFamily="34" charset="-34"/>
                <a:cs typeface="BrowalliaUPC" panose="020B0604020202020204" pitchFamily="34" charset="-34"/>
              </a:rPr>
              <a:t>guarantis</a:t>
            </a:r>
            <a:r>
              <a:rPr lang="en-US" sz="1200" dirty="0" smtClean="0">
                <a:latin typeface="BrowalliaUPC" panose="020B0604020202020204" pitchFamily="34" charset="-34"/>
                <a:cs typeface="BrowalliaUPC" panose="020B0604020202020204" pitchFamily="34" charset="-34"/>
              </a:rPr>
              <a:t> la </a:t>
            </a:r>
            <a:r>
              <a:rPr lang="en-US" sz="1200" dirty="0" err="1" smtClean="0">
                <a:latin typeface="BrowalliaUPC" panose="020B0604020202020204" pitchFamily="34" charset="-34"/>
                <a:cs typeface="BrowalliaUPC" panose="020B0604020202020204" pitchFamily="34" charset="-34"/>
              </a:rPr>
              <a:t>chaîne</a:t>
            </a:r>
            <a:r>
              <a:rPr lang="en-US" sz="1200" dirty="0" smtClean="0">
                <a:latin typeface="BrowalliaUPC" panose="020B0604020202020204" pitchFamily="34" charset="-34"/>
                <a:cs typeface="BrowalliaUPC" panose="020B0604020202020204" pitchFamily="34" charset="-34"/>
              </a:rPr>
              <a:t> de surveillance/conservation, </a:t>
            </a:r>
            <a:r>
              <a:rPr lang="en-CA" sz="1200" dirty="0" smtClean="0">
                <a:latin typeface="BrowalliaUPC" panose="020B0604020202020204" pitchFamily="34" charset="-34"/>
                <a:cs typeface="BrowalliaUPC" panose="020B0604020202020204" pitchFamily="34" charset="-34"/>
              </a:rPr>
              <a:t>et </a:t>
            </a:r>
            <a:r>
              <a:rPr lang="en-CA" sz="1200" dirty="0" err="1" smtClean="0">
                <a:latin typeface="BrowalliaUPC" panose="020B0604020202020204" pitchFamily="34" charset="-34"/>
                <a:cs typeface="BrowalliaUPC" panose="020B0604020202020204" pitchFamily="34" charset="-34"/>
              </a:rPr>
              <a:t>l’intégration</a:t>
            </a:r>
            <a:r>
              <a:rPr lang="en-CA" sz="1200" dirty="0" smtClean="0">
                <a:latin typeface="BrowalliaUPC" panose="020B0604020202020204" pitchFamily="34" charset="-34"/>
                <a:cs typeface="BrowalliaUPC" panose="020B0604020202020204" pitchFamily="34" charset="-34"/>
              </a:rPr>
              <a:t> de la </a:t>
            </a:r>
            <a:r>
              <a:rPr lang="en-CA" sz="1200" dirty="0" err="1" smtClean="0">
                <a:latin typeface="BrowalliaUPC" panose="020B0604020202020204" pitchFamily="34" charset="-34"/>
                <a:cs typeface="BrowalliaUPC" panose="020B0604020202020204" pitchFamily="34" charset="-34"/>
              </a:rPr>
              <a:t>gouvernance</a:t>
            </a:r>
            <a:r>
              <a:rPr lang="en-CA" sz="1200" dirty="0" smtClean="0">
                <a:latin typeface="BrowalliaUPC" panose="020B0604020202020204" pitchFamily="34" charset="-34"/>
                <a:cs typeface="BrowalliaUPC" panose="020B0604020202020204" pitchFamily="34" charset="-34"/>
              </a:rPr>
              <a:t> de </a:t>
            </a:r>
            <a:r>
              <a:rPr lang="en-CA" sz="1200" dirty="0" err="1" smtClean="0">
                <a:latin typeface="BrowalliaUPC" panose="020B0604020202020204" pitchFamily="34" charset="-34"/>
                <a:cs typeface="BrowalliaUPC" panose="020B0604020202020204" pitchFamily="34" charset="-34"/>
              </a:rPr>
              <a:t>l’information</a:t>
            </a:r>
            <a:endParaRPr lang="en-CA" sz="1200" dirty="0" smtClean="0">
              <a:latin typeface="BrowalliaUPC" panose="020B0604020202020204" pitchFamily="34" charset="-34"/>
              <a:cs typeface="BrowalliaUPC" panose="020B0604020202020204" pitchFamily="34" charset="-34"/>
            </a:endParaRPr>
          </a:p>
          <a:p>
            <a:pPr marL="0" lvl="0" indent="0">
              <a:lnSpc>
                <a:spcPct val="150000"/>
              </a:lnSpc>
              <a:buFont typeface="Arial" panose="020B0604020202020204" pitchFamily="34" charset="0"/>
              <a:buNone/>
            </a:pPr>
            <a:endParaRPr lang="en-US" baseline="0" dirty="0" smtClean="0"/>
          </a:p>
        </p:txBody>
      </p:sp>
    </p:spTree>
    <p:extLst>
      <p:ext uri="{BB962C8B-B14F-4D97-AF65-F5344CB8AC3E}">
        <p14:creationId xmlns:p14="http://schemas.microsoft.com/office/powerpoint/2010/main" val="30372001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H"/>
          </a:p>
        </p:txBody>
      </p:sp>
      <p:sp>
        <p:nvSpPr>
          <p:cNvPr id="4" name="Espace réservé du numéro de diapositive 3"/>
          <p:cNvSpPr>
            <a:spLocks noGrp="1"/>
          </p:cNvSpPr>
          <p:nvPr>
            <p:ph type="sldNum" idx="10"/>
          </p:nvPr>
        </p:nvSpPr>
        <p:spPr/>
        <p:txBody>
          <a:bodyPr/>
          <a:lstStyle/>
          <a:p>
            <a:pPr>
              <a:defRPr/>
            </a:pPr>
            <a:fld id="{702C0D32-E03C-49BD-8132-8A7DFF3C87CA}" type="slidenum">
              <a:rPr lang="en-US" smtClean="0"/>
              <a:pPr>
                <a:defRPr/>
              </a:pPr>
              <a:t>21</a:t>
            </a:fld>
            <a:endParaRPr lang="en-US"/>
          </a:p>
        </p:txBody>
      </p:sp>
    </p:spTree>
    <p:extLst>
      <p:ext uri="{BB962C8B-B14F-4D97-AF65-F5344CB8AC3E}">
        <p14:creationId xmlns:p14="http://schemas.microsoft.com/office/powerpoint/2010/main" val="40361708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H"/>
          </a:p>
        </p:txBody>
      </p:sp>
      <p:sp>
        <p:nvSpPr>
          <p:cNvPr id="4" name="Espace réservé du numéro de diapositive 3"/>
          <p:cNvSpPr>
            <a:spLocks noGrp="1"/>
          </p:cNvSpPr>
          <p:nvPr>
            <p:ph type="sldNum" idx="10"/>
          </p:nvPr>
        </p:nvSpPr>
        <p:spPr/>
        <p:txBody>
          <a:bodyPr/>
          <a:lstStyle/>
          <a:p>
            <a:pPr>
              <a:defRPr/>
            </a:pPr>
            <a:fld id="{702C0D32-E03C-49BD-8132-8A7DFF3C87CA}" type="slidenum">
              <a:rPr lang="en-US" smtClean="0"/>
              <a:pPr>
                <a:defRPr/>
              </a:pPr>
              <a:t>22</a:t>
            </a:fld>
            <a:endParaRPr lang="en-US"/>
          </a:p>
        </p:txBody>
      </p:sp>
    </p:spTree>
    <p:extLst>
      <p:ext uri="{BB962C8B-B14F-4D97-AF65-F5344CB8AC3E}">
        <p14:creationId xmlns:p14="http://schemas.microsoft.com/office/powerpoint/2010/main" val="22530257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Le </a:t>
            </a:r>
            <a:r>
              <a:rPr lang="en-US" baseline="0" dirty="0" err="1" smtClean="0"/>
              <a:t>déménagement</a:t>
            </a:r>
            <a:r>
              <a:rPr lang="en-US" baseline="0" dirty="0" smtClean="0"/>
              <a:t> </a:t>
            </a:r>
            <a:r>
              <a:rPr lang="en-US" baseline="0" dirty="0" err="1" smtClean="0"/>
              <a:t>vers</a:t>
            </a:r>
            <a:r>
              <a:rPr lang="en-US" baseline="0" dirty="0" smtClean="0"/>
              <a:t> le Cloud ne </a:t>
            </a:r>
            <a:r>
              <a:rPr lang="en-US" baseline="0" dirty="0" err="1" smtClean="0"/>
              <a:t>donne</a:t>
            </a:r>
            <a:r>
              <a:rPr lang="en-US" baseline="0" dirty="0" smtClean="0"/>
              <a:t> </a:t>
            </a:r>
            <a:r>
              <a:rPr lang="en-US" baseline="0" dirty="0" err="1" smtClean="0"/>
              <a:t>aucun</a:t>
            </a:r>
            <a:r>
              <a:rPr lang="en-US" baseline="0" dirty="0" smtClean="0"/>
              <a:t> </a:t>
            </a:r>
            <a:r>
              <a:rPr lang="en-US" baseline="0" dirty="0" err="1" smtClean="0"/>
              <a:t>signe</a:t>
            </a:r>
            <a:r>
              <a:rPr lang="en-US" baseline="0" dirty="0" smtClean="0"/>
              <a:t> de </a:t>
            </a:r>
            <a:r>
              <a:rPr lang="en-US" baseline="0" dirty="0" err="1" smtClean="0"/>
              <a:t>ralentissement</a:t>
            </a:r>
            <a:r>
              <a:rPr lang="en-US" baseline="0" dirty="0" smtClean="0"/>
              <a:t>. </a:t>
            </a:r>
            <a:r>
              <a:rPr lang="en-US" baseline="0" dirty="0" err="1" smtClean="0"/>
              <a:t>Ses</a:t>
            </a:r>
            <a:r>
              <a:rPr lang="en-US" baseline="0" dirty="0" smtClean="0"/>
              <a:t> </a:t>
            </a:r>
            <a:r>
              <a:rPr lang="en-US" baseline="0" dirty="0" err="1" smtClean="0"/>
              <a:t>avantages</a:t>
            </a:r>
            <a:r>
              <a:rPr lang="en-US" baseline="0" dirty="0" smtClean="0"/>
              <a:t> </a:t>
            </a:r>
            <a:r>
              <a:rPr lang="en-US" baseline="0" dirty="0" err="1" smtClean="0"/>
              <a:t>sont</a:t>
            </a:r>
            <a:r>
              <a:rPr lang="en-US" baseline="0" dirty="0" smtClean="0"/>
              <a:t> </a:t>
            </a:r>
            <a:r>
              <a:rPr lang="en-US" baseline="0" dirty="0" err="1" smtClean="0"/>
              <a:t>toujours</a:t>
            </a:r>
            <a:r>
              <a:rPr lang="en-US" baseline="0" dirty="0" smtClean="0"/>
              <a:t> </a:t>
            </a:r>
            <a:r>
              <a:rPr lang="en-US" baseline="0" dirty="0" err="1" smtClean="0"/>
              <a:t>attrayants</a:t>
            </a:r>
            <a:r>
              <a:rPr lang="en-US" baseline="0" dirty="0" smtClean="0"/>
              <a:t> pour le </a:t>
            </a:r>
            <a:r>
              <a:rPr lang="en-US" baseline="0" dirty="0" err="1" smtClean="0"/>
              <a:t>consomateurs</a:t>
            </a:r>
            <a:r>
              <a:rPr lang="en-US" baseline="0" dirty="0" smtClean="0"/>
              <a:t> qui </a:t>
            </a:r>
            <a:r>
              <a:rPr lang="en-US" baseline="0" dirty="0" err="1" smtClean="0"/>
              <a:t>s’y</a:t>
            </a:r>
            <a:r>
              <a:rPr lang="en-US" baseline="0" dirty="0" smtClean="0"/>
              <a:t> </a:t>
            </a:r>
            <a:r>
              <a:rPr lang="en-US" baseline="0" dirty="0" err="1" smtClean="0"/>
              <a:t>intéresse</a:t>
            </a:r>
            <a:r>
              <a:rPr lang="en-US" baseline="0" dirty="0" smtClean="0"/>
              <a:t> – </a:t>
            </a:r>
            <a:r>
              <a:rPr lang="en-US" baseline="0" dirty="0" err="1" smtClean="0"/>
              <a:t>il</a:t>
            </a:r>
            <a:r>
              <a:rPr lang="en-US" baseline="0" dirty="0" smtClean="0"/>
              <a:t> </a:t>
            </a:r>
            <a:r>
              <a:rPr lang="en-US" baseline="0" dirty="0" err="1" smtClean="0"/>
              <a:t>est</a:t>
            </a:r>
            <a:r>
              <a:rPr lang="en-US" baseline="0" dirty="0" smtClean="0"/>
              <a:t> </a:t>
            </a:r>
            <a:r>
              <a:rPr lang="en-US" baseline="0" dirty="0" err="1" smtClean="0"/>
              <a:t>donc</a:t>
            </a:r>
            <a:r>
              <a:rPr lang="en-US" baseline="0" dirty="0" smtClean="0"/>
              <a:t> encore plus </a:t>
            </a:r>
            <a:r>
              <a:rPr lang="en-US" baseline="0" dirty="0" err="1" smtClean="0"/>
              <a:t>nécessaire</a:t>
            </a:r>
            <a:r>
              <a:rPr lang="en-US" baseline="0" dirty="0" smtClean="0"/>
              <a:t> </a:t>
            </a:r>
            <a:r>
              <a:rPr lang="en-US" baseline="0" dirty="0" err="1" smtClean="0"/>
              <a:t>d’identifier</a:t>
            </a:r>
            <a:r>
              <a:rPr lang="en-US" baseline="0" dirty="0" smtClean="0"/>
              <a:t> les questions et les </a:t>
            </a:r>
            <a:r>
              <a:rPr lang="en-US" baseline="0" dirty="0" err="1" smtClean="0"/>
              <a:t>inquiétudes</a:t>
            </a:r>
            <a:r>
              <a:rPr lang="en-US" baseline="0" dirty="0" smtClean="0"/>
              <a:t> qui se </a:t>
            </a:r>
            <a:r>
              <a:rPr lang="en-US" baseline="0" dirty="0" err="1" smtClean="0"/>
              <a:t>posent</a:t>
            </a:r>
            <a:r>
              <a:rPr lang="en-US" baseline="0" dirty="0" smtClean="0"/>
              <a:t> </a:t>
            </a:r>
            <a:r>
              <a:rPr lang="en-US" baseline="0" dirty="0" err="1" smtClean="0"/>
              <a:t>lorsque</a:t>
            </a:r>
            <a:r>
              <a:rPr lang="en-US" baseline="0" dirty="0" smtClean="0"/>
              <a:t> nous </a:t>
            </a:r>
            <a:r>
              <a:rPr lang="en-US" baseline="0" dirty="0" err="1" smtClean="0"/>
              <a:t>adressons</a:t>
            </a:r>
            <a:r>
              <a:rPr lang="en-US" baseline="0" dirty="0" smtClean="0"/>
              <a:t> </a:t>
            </a:r>
            <a:r>
              <a:rPr lang="en-US" baseline="0" dirty="0" err="1" smtClean="0"/>
              <a:t>l’implication</a:t>
            </a:r>
            <a:r>
              <a:rPr lang="en-US" baseline="0" dirty="0" smtClean="0"/>
              <a:t> de la </a:t>
            </a:r>
            <a:r>
              <a:rPr lang="en-US" baseline="0" dirty="0" err="1" smtClean="0"/>
              <a:t>gestion</a:t>
            </a:r>
            <a:r>
              <a:rPr lang="en-US" baseline="0" dirty="0" smtClean="0"/>
              <a:t> des </a:t>
            </a:r>
            <a:r>
              <a:rPr lang="en-US" baseline="0" dirty="0" err="1" smtClean="0"/>
              <a:t>données</a:t>
            </a:r>
            <a:r>
              <a:rPr lang="en-US" baseline="0" dirty="0" smtClean="0"/>
              <a:t> </a:t>
            </a:r>
            <a:r>
              <a:rPr lang="en-US" baseline="0" dirty="0" err="1" smtClean="0"/>
              <a:t>dans</a:t>
            </a:r>
            <a:r>
              <a:rPr lang="en-US" baseline="0" dirty="0" smtClean="0"/>
              <a:t>  le Cloud. </a:t>
            </a:r>
          </a:p>
          <a:p>
            <a:endParaRPr lang="en-US" baseline="0" dirty="0" smtClean="0"/>
          </a:p>
          <a:p>
            <a:r>
              <a:rPr lang="fr-CH" sz="1200" kern="1200" dirty="0" smtClean="0">
                <a:solidFill>
                  <a:srgbClr val="000000"/>
                </a:solidFill>
                <a:effectLst/>
                <a:latin typeface="Times New Roman" panose="02020603050405020304" pitchFamily="18" charset="0"/>
                <a:ea typeface="+mn-ea"/>
                <a:cs typeface="+mn-cs"/>
              </a:rPr>
              <a:t>Le but ultime de la recherche est d’établir un cadre pour un Cloud de confiance (</a:t>
            </a:r>
            <a:r>
              <a:rPr lang="fr-CH" sz="1200" i="1" kern="1200" dirty="0" err="1" smtClean="0">
                <a:solidFill>
                  <a:srgbClr val="000000"/>
                </a:solidFill>
                <a:effectLst/>
                <a:latin typeface="Times New Roman" panose="02020603050405020304" pitchFamily="18" charset="0"/>
                <a:ea typeface="+mn-ea"/>
                <a:cs typeface="+mn-cs"/>
              </a:rPr>
              <a:t>Trusted</a:t>
            </a:r>
            <a:r>
              <a:rPr lang="fr-CH" sz="1200" i="1" kern="1200" dirty="0" smtClean="0">
                <a:solidFill>
                  <a:srgbClr val="000000"/>
                </a:solidFill>
                <a:effectLst/>
                <a:latin typeface="Times New Roman" panose="02020603050405020304" pitchFamily="18" charset="0"/>
                <a:ea typeface="+mn-ea"/>
                <a:cs typeface="+mn-cs"/>
              </a:rPr>
              <a:t> Cloud Framework</a:t>
            </a:r>
            <a:r>
              <a:rPr lang="fr-CH" sz="1200" kern="1200" dirty="0" smtClean="0">
                <a:solidFill>
                  <a:srgbClr val="000000"/>
                </a:solidFill>
                <a:effectLst/>
                <a:latin typeface="Times New Roman" panose="02020603050405020304" pitchFamily="18" charset="0"/>
                <a:ea typeface="+mn-ea"/>
                <a:cs typeface="+mn-cs"/>
              </a:rPr>
              <a:t>); </a:t>
            </a:r>
            <a:r>
              <a:rPr lang="en-CA" sz="1200" kern="1200" dirty="0" smtClean="0">
                <a:solidFill>
                  <a:srgbClr val="000000"/>
                </a:solidFill>
                <a:effectLst/>
                <a:latin typeface="Times New Roman" panose="02020603050405020304" pitchFamily="18" charset="0"/>
                <a:ea typeface="+mn-ea"/>
                <a:cs typeface="+mn-cs"/>
              </a:rPr>
              <a:t>c-a-d </a:t>
            </a:r>
            <a:r>
              <a:rPr lang="en-CA" sz="1200" kern="1200" dirty="0" err="1" smtClean="0">
                <a:solidFill>
                  <a:srgbClr val="000000"/>
                </a:solidFill>
                <a:effectLst/>
                <a:latin typeface="Times New Roman" panose="02020603050405020304" pitchFamily="18" charset="0"/>
                <a:ea typeface="+mn-ea"/>
                <a:cs typeface="+mn-cs"/>
              </a:rPr>
              <a:t>développer</a:t>
            </a:r>
            <a:r>
              <a:rPr lang="en-CA" sz="1200" kern="1200" baseline="0" dirty="0" smtClean="0">
                <a:solidFill>
                  <a:srgbClr val="000000"/>
                </a:solidFill>
                <a:effectLst/>
                <a:latin typeface="Times New Roman" panose="02020603050405020304" pitchFamily="18" charset="0"/>
                <a:ea typeface="+mn-ea"/>
                <a:cs typeface="+mn-cs"/>
              </a:rPr>
              <a:t> des</a:t>
            </a:r>
            <a:r>
              <a:rPr lang="en-CA" sz="1200" kern="1200" dirty="0" smtClean="0">
                <a:solidFill>
                  <a:srgbClr val="000000"/>
                </a:solidFill>
                <a:effectLst/>
                <a:latin typeface="Times New Roman" panose="02020603050405020304" pitchFamily="18" charset="0"/>
                <a:ea typeface="+mn-ea"/>
                <a:cs typeface="+mn-cs"/>
              </a:rPr>
              <a:t> </a:t>
            </a:r>
            <a:r>
              <a:rPr lang="en-CA" sz="1200" kern="1200" dirty="0" err="1" smtClean="0">
                <a:solidFill>
                  <a:srgbClr val="000000"/>
                </a:solidFill>
                <a:effectLst/>
                <a:latin typeface="Times New Roman" panose="02020603050405020304" pitchFamily="18" charset="0"/>
                <a:ea typeface="+mn-ea"/>
                <a:cs typeface="+mn-cs"/>
              </a:rPr>
              <a:t>outils</a:t>
            </a:r>
            <a:r>
              <a:rPr lang="en-CA" sz="1200" kern="1200" dirty="0" smtClean="0">
                <a:solidFill>
                  <a:srgbClr val="000000"/>
                </a:solidFill>
                <a:effectLst/>
                <a:latin typeface="Times New Roman" panose="02020603050405020304" pitchFamily="18" charset="0"/>
                <a:ea typeface="+mn-ea"/>
                <a:cs typeface="+mn-cs"/>
              </a:rPr>
              <a:t> et</a:t>
            </a:r>
            <a:r>
              <a:rPr lang="en-CA" sz="1200" kern="1200" baseline="0" dirty="0" smtClean="0">
                <a:solidFill>
                  <a:srgbClr val="000000"/>
                </a:solidFill>
                <a:effectLst/>
                <a:latin typeface="Times New Roman" panose="02020603050405020304" pitchFamily="18" charset="0"/>
                <a:ea typeface="+mn-ea"/>
                <a:cs typeface="+mn-cs"/>
              </a:rPr>
              <a:t> des solutions qui </a:t>
            </a:r>
            <a:r>
              <a:rPr lang="en-CA" sz="1200" kern="1200" baseline="0" dirty="0" err="1" smtClean="0">
                <a:solidFill>
                  <a:srgbClr val="000000"/>
                </a:solidFill>
                <a:effectLst/>
                <a:latin typeface="Times New Roman" panose="02020603050405020304" pitchFamily="18" charset="0"/>
                <a:ea typeface="+mn-ea"/>
                <a:cs typeface="+mn-cs"/>
              </a:rPr>
              <a:t>permettront</a:t>
            </a:r>
            <a:r>
              <a:rPr lang="en-CA" sz="1200" kern="1200" baseline="0" dirty="0" smtClean="0">
                <a:solidFill>
                  <a:srgbClr val="000000"/>
                </a:solidFill>
                <a:effectLst/>
                <a:latin typeface="Times New Roman" panose="02020603050405020304" pitchFamily="18" charset="0"/>
                <a:ea typeface="+mn-ea"/>
                <a:cs typeface="+mn-cs"/>
              </a:rPr>
              <a:t> aux </a:t>
            </a:r>
            <a:r>
              <a:rPr lang="en-CA" sz="1200" kern="1200" baseline="0" dirty="0" err="1" smtClean="0">
                <a:solidFill>
                  <a:srgbClr val="000000"/>
                </a:solidFill>
                <a:effectLst/>
                <a:latin typeface="Times New Roman" panose="02020603050405020304" pitchFamily="18" charset="0"/>
                <a:ea typeface="+mn-ea"/>
                <a:cs typeface="+mn-cs"/>
              </a:rPr>
              <a:t>utilisateurs</a:t>
            </a:r>
            <a:r>
              <a:rPr lang="en-CA" sz="1200" kern="1200" baseline="0" dirty="0" smtClean="0">
                <a:solidFill>
                  <a:srgbClr val="000000"/>
                </a:solidFill>
                <a:effectLst/>
                <a:latin typeface="Times New Roman" panose="02020603050405020304" pitchFamily="18" charset="0"/>
                <a:ea typeface="+mn-ea"/>
                <a:cs typeface="+mn-cs"/>
              </a:rPr>
              <a:t> et aux </a:t>
            </a:r>
            <a:r>
              <a:rPr lang="en-CA" sz="1200" kern="1200" baseline="0" dirty="0" err="1" smtClean="0">
                <a:solidFill>
                  <a:srgbClr val="000000"/>
                </a:solidFill>
                <a:effectLst/>
                <a:latin typeface="Times New Roman" panose="02020603050405020304" pitchFamily="18" charset="0"/>
                <a:ea typeface="+mn-ea"/>
                <a:cs typeface="+mn-cs"/>
              </a:rPr>
              <a:t>fournisseurs</a:t>
            </a:r>
            <a:r>
              <a:rPr lang="en-CA" sz="1200" kern="1200" baseline="0" dirty="0" smtClean="0">
                <a:solidFill>
                  <a:srgbClr val="000000"/>
                </a:solidFill>
                <a:effectLst/>
                <a:latin typeface="Times New Roman" panose="02020603050405020304" pitchFamily="18" charset="0"/>
                <a:ea typeface="+mn-ea"/>
                <a:cs typeface="+mn-cs"/>
              </a:rPr>
              <a:t> de se lancer </a:t>
            </a:r>
            <a:r>
              <a:rPr lang="en-CA" sz="1200" kern="1200" baseline="0" dirty="0" err="1" smtClean="0">
                <a:solidFill>
                  <a:srgbClr val="000000"/>
                </a:solidFill>
                <a:effectLst/>
                <a:latin typeface="Times New Roman" panose="02020603050405020304" pitchFamily="18" charset="0"/>
                <a:ea typeface="+mn-ea"/>
                <a:cs typeface="+mn-cs"/>
              </a:rPr>
              <a:t>vers</a:t>
            </a:r>
            <a:r>
              <a:rPr lang="en-CA" sz="1200" kern="1200" baseline="0" dirty="0" smtClean="0">
                <a:solidFill>
                  <a:srgbClr val="000000"/>
                </a:solidFill>
                <a:effectLst/>
                <a:latin typeface="Times New Roman" panose="02020603050405020304" pitchFamily="18" charset="0"/>
                <a:ea typeface="+mn-ea"/>
                <a:cs typeface="+mn-cs"/>
              </a:rPr>
              <a:t> le Cloud en </a:t>
            </a:r>
            <a:r>
              <a:rPr lang="en-CA" sz="1200" kern="1200" baseline="0" dirty="0" err="1" smtClean="0">
                <a:solidFill>
                  <a:srgbClr val="000000"/>
                </a:solidFill>
                <a:effectLst/>
                <a:latin typeface="Times New Roman" panose="02020603050405020304" pitchFamily="18" charset="0"/>
                <a:ea typeface="+mn-ea"/>
                <a:cs typeface="+mn-cs"/>
              </a:rPr>
              <a:t>étant</a:t>
            </a:r>
            <a:r>
              <a:rPr lang="en-CA" sz="1200" kern="1200" baseline="0" dirty="0" smtClean="0">
                <a:solidFill>
                  <a:srgbClr val="000000"/>
                </a:solidFill>
                <a:effectLst/>
                <a:latin typeface="Times New Roman" panose="02020603050405020304" pitchFamily="18" charset="0"/>
                <a:ea typeface="+mn-ea"/>
                <a:cs typeface="+mn-cs"/>
              </a:rPr>
              <a:t> </a:t>
            </a:r>
            <a:r>
              <a:rPr lang="en-CA" sz="1200" kern="1200" baseline="0" dirty="0" err="1" smtClean="0">
                <a:solidFill>
                  <a:srgbClr val="000000"/>
                </a:solidFill>
                <a:effectLst/>
                <a:latin typeface="Times New Roman" panose="02020603050405020304" pitchFamily="18" charset="0"/>
                <a:ea typeface="+mn-ea"/>
                <a:cs typeface="+mn-cs"/>
              </a:rPr>
              <a:t>confiant</a:t>
            </a:r>
            <a:r>
              <a:rPr lang="en-CA" sz="1200" kern="1200" baseline="0" dirty="0" smtClean="0">
                <a:solidFill>
                  <a:srgbClr val="000000"/>
                </a:solidFill>
                <a:effectLst/>
                <a:latin typeface="Times New Roman" panose="02020603050405020304" pitchFamily="18" charset="0"/>
                <a:ea typeface="+mn-ea"/>
                <a:cs typeface="+mn-cs"/>
              </a:rPr>
              <a:t> </a:t>
            </a:r>
            <a:r>
              <a:rPr lang="en-CA" sz="1200" kern="1200" baseline="0" dirty="0" err="1" smtClean="0">
                <a:solidFill>
                  <a:srgbClr val="000000"/>
                </a:solidFill>
                <a:effectLst/>
                <a:latin typeface="Times New Roman" panose="02020603050405020304" pitchFamily="18" charset="0"/>
                <a:ea typeface="+mn-ea"/>
                <a:cs typeface="+mn-cs"/>
              </a:rPr>
              <a:t>que</a:t>
            </a:r>
            <a:r>
              <a:rPr lang="en-CA" sz="1200" kern="1200" baseline="0" dirty="0" smtClean="0">
                <a:solidFill>
                  <a:srgbClr val="000000"/>
                </a:solidFill>
                <a:effectLst/>
                <a:latin typeface="Times New Roman" panose="02020603050405020304" pitchFamily="18" charset="0"/>
                <a:ea typeface="+mn-ea"/>
                <a:cs typeface="+mn-cs"/>
              </a:rPr>
              <a:t> les questions </a:t>
            </a:r>
            <a:r>
              <a:rPr lang="en-CA" sz="1200" kern="1200" baseline="0" dirty="0" err="1" smtClean="0">
                <a:solidFill>
                  <a:srgbClr val="000000"/>
                </a:solidFill>
                <a:effectLst/>
                <a:latin typeface="Times New Roman" panose="02020603050405020304" pitchFamily="18" charset="0"/>
                <a:ea typeface="+mn-ea"/>
                <a:cs typeface="+mn-cs"/>
              </a:rPr>
              <a:t>portant</a:t>
            </a:r>
            <a:r>
              <a:rPr lang="en-CA" sz="1200" kern="1200" baseline="0" dirty="0" smtClean="0">
                <a:solidFill>
                  <a:srgbClr val="000000"/>
                </a:solidFill>
                <a:effectLst/>
                <a:latin typeface="Times New Roman" panose="02020603050405020304" pitchFamily="18" charset="0"/>
                <a:ea typeface="+mn-ea"/>
                <a:cs typeface="+mn-cs"/>
              </a:rPr>
              <a:t> </a:t>
            </a:r>
            <a:r>
              <a:rPr lang="en-CA" sz="1200" kern="1200" baseline="0" dirty="0" err="1" smtClean="0">
                <a:solidFill>
                  <a:srgbClr val="000000"/>
                </a:solidFill>
                <a:effectLst/>
                <a:latin typeface="Times New Roman" panose="02020603050405020304" pitchFamily="18" charset="0"/>
                <a:ea typeface="+mn-ea"/>
                <a:cs typeface="+mn-cs"/>
              </a:rPr>
              <a:t>sur</a:t>
            </a:r>
            <a:r>
              <a:rPr lang="en-CA" sz="1200" kern="1200" baseline="0" dirty="0" smtClean="0">
                <a:solidFill>
                  <a:srgbClr val="000000"/>
                </a:solidFill>
                <a:effectLst/>
                <a:latin typeface="Times New Roman" panose="02020603050405020304" pitchFamily="18" charset="0"/>
                <a:ea typeface="+mn-ea"/>
                <a:cs typeface="+mn-cs"/>
              </a:rPr>
              <a:t> la conservation, </a:t>
            </a:r>
            <a:r>
              <a:rPr lang="en-CA" sz="1200" kern="1200" baseline="0" dirty="0" err="1" smtClean="0">
                <a:solidFill>
                  <a:srgbClr val="000000"/>
                </a:solidFill>
                <a:effectLst/>
                <a:latin typeface="Times New Roman" panose="02020603050405020304" pitchFamily="18" charset="0"/>
                <a:ea typeface="+mn-ea"/>
                <a:cs typeface="+mn-cs"/>
              </a:rPr>
              <a:t>l’authenticité</a:t>
            </a:r>
            <a:r>
              <a:rPr lang="en-CA" sz="1200" kern="1200" baseline="0" dirty="0" smtClean="0">
                <a:solidFill>
                  <a:srgbClr val="000000"/>
                </a:solidFill>
                <a:effectLst/>
                <a:latin typeface="Times New Roman" panose="02020603050405020304" pitchFamily="18" charset="0"/>
                <a:ea typeface="+mn-ea"/>
                <a:cs typeface="+mn-cs"/>
              </a:rPr>
              <a:t> et </a:t>
            </a:r>
            <a:r>
              <a:rPr lang="en-CA" sz="1200" kern="1200" baseline="0" dirty="0" err="1" smtClean="0">
                <a:solidFill>
                  <a:srgbClr val="000000"/>
                </a:solidFill>
                <a:effectLst/>
                <a:latin typeface="Times New Roman" panose="02020603050405020304" pitchFamily="18" charset="0"/>
                <a:ea typeface="+mn-ea"/>
                <a:cs typeface="+mn-cs"/>
              </a:rPr>
              <a:t>l’intrégrité</a:t>
            </a:r>
            <a:r>
              <a:rPr lang="en-CA" sz="1200" kern="1200" baseline="0" dirty="0" smtClean="0">
                <a:solidFill>
                  <a:srgbClr val="000000"/>
                </a:solidFill>
                <a:effectLst/>
                <a:latin typeface="Times New Roman" panose="02020603050405020304" pitchFamily="18" charset="0"/>
                <a:ea typeface="+mn-ea"/>
                <a:cs typeface="+mn-cs"/>
              </a:rPr>
              <a:t> (</a:t>
            </a:r>
            <a:r>
              <a:rPr lang="en-CA" sz="1200" kern="1200" baseline="0" dirty="0" err="1" smtClean="0">
                <a:solidFill>
                  <a:srgbClr val="000000"/>
                </a:solidFill>
                <a:effectLst/>
                <a:latin typeface="Times New Roman" panose="02020603050405020304" pitchFamily="18" charset="0"/>
                <a:ea typeface="+mn-ea"/>
                <a:cs typeface="+mn-cs"/>
              </a:rPr>
              <a:t>donc</a:t>
            </a:r>
            <a:r>
              <a:rPr lang="en-CA" sz="1200" kern="1200" baseline="0" dirty="0" smtClean="0">
                <a:solidFill>
                  <a:srgbClr val="000000"/>
                </a:solidFill>
                <a:effectLst/>
                <a:latin typeface="Times New Roman" panose="02020603050405020304" pitchFamily="18" charset="0"/>
                <a:ea typeface="+mn-ea"/>
                <a:cs typeface="+mn-cs"/>
              </a:rPr>
              <a:t>, </a:t>
            </a:r>
            <a:r>
              <a:rPr lang="en-CA" sz="1200" i="1" kern="1200" baseline="0" dirty="0" smtClean="0">
                <a:solidFill>
                  <a:srgbClr val="000000"/>
                </a:solidFill>
                <a:effectLst/>
                <a:latin typeface="Times New Roman" panose="02020603050405020304" pitchFamily="18" charset="0"/>
                <a:ea typeface="+mn-ea"/>
                <a:cs typeface="+mn-cs"/>
              </a:rPr>
              <a:t>trustworthiness</a:t>
            </a:r>
            <a:r>
              <a:rPr lang="en-CA" sz="1200" i="0" kern="1200" baseline="0" dirty="0" smtClean="0">
                <a:solidFill>
                  <a:srgbClr val="000000"/>
                </a:solidFill>
                <a:effectLst/>
                <a:latin typeface="Times New Roman" panose="02020603050405020304" pitchFamily="18" charset="0"/>
                <a:ea typeface="+mn-ea"/>
                <a:cs typeface="+mn-cs"/>
              </a:rPr>
              <a:t>)</a:t>
            </a:r>
            <a:r>
              <a:rPr lang="en-CA" sz="1200" kern="1200" baseline="0" dirty="0" smtClean="0">
                <a:solidFill>
                  <a:srgbClr val="000000"/>
                </a:solidFill>
                <a:effectLst/>
                <a:latin typeface="Times New Roman" panose="02020603050405020304" pitchFamily="18" charset="0"/>
                <a:ea typeface="+mn-ea"/>
                <a:cs typeface="+mn-cs"/>
              </a:rPr>
              <a:t> des documents a </a:t>
            </a:r>
            <a:r>
              <a:rPr lang="en-CA" sz="1200" kern="1200" baseline="0" dirty="0" err="1" smtClean="0">
                <a:solidFill>
                  <a:srgbClr val="000000"/>
                </a:solidFill>
                <a:effectLst/>
                <a:latin typeface="Times New Roman" panose="02020603050405020304" pitchFamily="18" charset="0"/>
                <a:ea typeface="+mn-ea"/>
                <a:cs typeface="+mn-cs"/>
              </a:rPr>
              <a:t>été</a:t>
            </a:r>
            <a:r>
              <a:rPr lang="en-CA" sz="1200" kern="1200" baseline="0" dirty="0" smtClean="0">
                <a:solidFill>
                  <a:srgbClr val="000000"/>
                </a:solidFill>
                <a:effectLst/>
                <a:latin typeface="Times New Roman" panose="02020603050405020304" pitchFamily="18" charset="0"/>
                <a:ea typeface="+mn-ea"/>
                <a:cs typeface="+mn-cs"/>
              </a:rPr>
              <a:t> </a:t>
            </a:r>
            <a:r>
              <a:rPr lang="en-CA" sz="1200" kern="1200" baseline="0" dirty="0" err="1" smtClean="0">
                <a:solidFill>
                  <a:srgbClr val="000000"/>
                </a:solidFill>
                <a:effectLst/>
                <a:latin typeface="Times New Roman" panose="02020603050405020304" pitchFamily="18" charset="0"/>
                <a:ea typeface="+mn-ea"/>
                <a:cs typeface="+mn-cs"/>
              </a:rPr>
              <a:t>adéquatement</a:t>
            </a:r>
            <a:r>
              <a:rPr lang="en-CA" sz="1200" kern="1200" baseline="0" dirty="0" smtClean="0">
                <a:solidFill>
                  <a:srgbClr val="000000"/>
                </a:solidFill>
                <a:effectLst/>
                <a:latin typeface="Times New Roman" panose="02020603050405020304" pitchFamily="18" charset="0"/>
                <a:ea typeface="+mn-ea"/>
                <a:cs typeface="+mn-cs"/>
              </a:rPr>
              <a:t> </a:t>
            </a:r>
            <a:r>
              <a:rPr lang="en-CA" sz="1200" kern="1200" baseline="0" dirty="0" err="1" smtClean="0">
                <a:solidFill>
                  <a:srgbClr val="000000"/>
                </a:solidFill>
                <a:effectLst/>
                <a:latin typeface="Times New Roman" panose="02020603050405020304" pitchFamily="18" charset="0"/>
                <a:ea typeface="+mn-ea"/>
                <a:cs typeface="+mn-cs"/>
              </a:rPr>
              <a:t>adressé</a:t>
            </a:r>
            <a:r>
              <a:rPr lang="en-CA" sz="1200" kern="1200" baseline="0" dirty="0" smtClean="0">
                <a:solidFill>
                  <a:srgbClr val="000000"/>
                </a:solidFill>
                <a:effectLst/>
                <a:latin typeface="Times New Roman" panose="02020603050405020304" pitchFamily="18" charset="0"/>
                <a:ea typeface="+mn-ea"/>
                <a:cs typeface="+mn-cs"/>
              </a:rPr>
              <a:t>.</a:t>
            </a:r>
            <a:endParaRPr lang="en-CA" sz="1200" kern="1200" dirty="0" smtClean="0">
              <a:solidFill>
                <a:srgbClr val="000000"/>
              </a:solidFill>
              <a:effectLst/>
              <a:latin typeface="Times New Roman" panose="02020603050405020304" pitchFamily="18" charset="0"/>
              <a:ea typeface="+mn-ea"/>
              <a:cs typeface="+mn-cs"/>
            </a:endParaRPr>
          </a:p>
          <a:p>
            <a:endParaRPr lang="en-CA" sz="1200" kern="1200" baseline="0" dirty="0" smtClean="0">
              <a:solidFill>
                <a:srgbClr val="000000"/>
              </a:solidFill>
              <a:effectLst/>
              <a:latin typeface="Times New Roman" panose="02020603050405020304" pitchFamily="18" charset="0"/>
              <a:ea typeface="+mn-ea"/>
              <a:cs typeface="+mn-cs"/>
            </a:endParaRPr>
          </a:p>
          <a:p>
            <a:r>
              <a:rPr lang="en-CA" sz="1200" kern="1200" baseline="0" dirty="0" err="1" smtClean="0">
                <a:solidFill>
                  <a:srgbClr val="000000"/>
                </a:solidFill>
                <a:effectLst/>
                <a:latin typeface="Times New Roman" panose="02020603050405020304" pitchFamily="18" charset="0"/>
                <a:ea typeface="+mn-ea"/>
                <a:cs typeface="+mn-cs"/>
              </a:rPr>
              <a:t>Merci</a:t>
            </a:r>
            <a:r>
              <a:rPr lang="en-CA" sz="1200" kern="1200" baseline="0" dirty="0" smtClean="0">
                <a:solidFill>
                  <a:srgbClr val="000000"/>
                </a:solidFill>
                <a:effectLst/>
                <a:latin typeface="Times New Roman" panose="02020603050405020304" pitchFamily="18" charset="0"/>
                <a:ea typeface="+mn-ea"/>
                <a:cs typeface="+mn-cs"/>
              </a:rPr>
              <a:t>!</a:t>
            </a:r>
            <a:endParaRPr lang="en-US" baseline="0" dirty="0" smtClean="0"/>
          </a:p>
        </p:txBody>
      </p:sp>
      <p:sp>
        <p:nvSpPr>
          <p:cNvPr id="4" name="Slide Number Placeholder 3"/>
          <p:cNvSpPr>
            <a:spLocks noGrp="1"/>
          </p:cNvSpPr>
          <p:nvPr>
            <p:ph type="sldNum" idx="10"/>
          </p:nvPr>
        </p:nvSpPr>
        <p:spPr/>
        <p:txBody>
          <a:bodyPr/>
          <a:lstStyle/>
          <a:p>
            <a:pPr>
              <a:defRPr/>
            </a:pPr>
            <a:fld id="{702C0D32-E03C-49BD-8132-8A7DFF3C87CA}" type="slidenum">
              <a:rPr lang="en-US" smtClean="0"/>
              <a:pPr>
                <a:defRPr/>
              </a:pPr>
              <a:t>23</a:t>
            </a:fld>
            <a:endParaRPr lang="en-US"/>
          </a:p>
        </p:txBody>
      </p:sp>
    </p:spTree>
    <p:extLst>
      <p:ext uri="{BB962C8B-B14F-4D97-AF65-F5344CB8AC3E}">
        <p14:creationId xmlns:p14="http://schemas.microsoft.com/office/powerpoint/2010/main" val="38530947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8"/>
          <p:cNvSpPr>
            <a:spLocks noGrp="1" noChangeArrowheads="1"/>
          </p:cNvSpPr>
          <p:nvPr>
            <p:ph type="sldNum" sz="quarter"/>
          </p:nvPr>
        </p:nvSpPr>
        <p:spPr>
          <a:noFill/>
          <a:extLst>
            <a:ext uri="{91240B29-F687-4F45-9708-019B960494DF}">
              <a14:hiddenLine xmlns:a14="http://schemas.microsoft.com/office/drawing/2010/main" w="9525">
                <a:solidFill>
                  <a:srgbClr val="3465AF"/>
                </a:solidFill>
                <a:round/>
                <a:headEnd/>
                <a:tailEnd/>
              </a14:hiddenLine>
            </a:ext>
          </a:extLst>
        </p:spPr>
        <p:txBody>
          <a:bodyPr/>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9pPr>
          </a:lstStyle>
          <a:p>
            <a:pPr>
              <a:buClrTx/>
              <a:buFontTx/>
              <a:buNone/>
            </a:pPr>
            <a:fld id="{454D9313-01A8-4457-A7FC-A5C1425C2DA3}" type="slidenum">
              <a:rPr lang="en-US" sz="1200">
                <a:solidFill>
                  <a:srgbClr val="000000"/>
                </a:solidFill>
              </a:rPr>
              <a:pPr>
                <a:buClrTx/>
                <a:buFontTx/>
                <a:buNone/>
              </a:pPr>
              <a:t>3</a:t>
            </a:fld>
            <a:endParaRPr lang="en-US" sz="1200">
              <a:solidFill>
                <a:srgbClr val="000000"/>
              </a:solidFill>
            </a:endParaRPr>
          </a:p>
        </p:txBody>
      </p:sp>
      <p:sp>
        <p:nvSpPr>
          <p:cNvPr id="6147" name="Rectangle 1"/>
          <p:cNvSpPr txBox="1">
            <a:spLocks noGrp="1" noRot="1" noChangeAspect="1" noChangeArrowheads="1" noTextEdit="1"/>
          </p:cNvSpPr>
          <p:nvPr>
            <p:ph type="sldImg"/>
          </p:nvPr>
        </p:nvSpPr>
        <p:spPr>
          <a:xfrm>
            <a:off x="914400" y="744538"/>
            <a:ext cx="4965700" cy="3724275"/>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8" name="Text Box 2"/>
          <p:cNvSpPr txBox="1">
            <a:spLocks noGrp="1" noChangeArrowheads="1"/>
          </p:cNvSpPr>
          <p:nvPr>
            <p:ph type="body" idx="1"/>
          </p:nvPr>
        </p:nvSpPr>
        <p:spPr>
          <a:xfrm>
            <a:off x="213901" y="4536375"/>
            <a:ext cx="6490950" cy="453637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pPr marL="0" indent="0">
              <a:spcBef>
                <a:spcPts val="450"/>
              </a:spcBef>
              <a:buFont typeface="Arial" panose="020B0604020202020204"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sz="1600" dirty="0" smtClean="0">
                <a:solidFill>
                  <a:schemeClr val="tx1"/>
                </a:solidFill>
              </a:rPr>
              <a:t>Le Cloud:</a:t>
            </a:r>
            <a:r>
              <a:rPr lang="en-CA" sz="1600" baseline="0" dirty="0" smtClean="0">
                <a:solidFill>
                  <a:schemeClr val="tx1"/>
                </a:solidFill>
              </a:rPr>
              <a:t> </a:t>
            </a:r>
            <a:r>
              <a:rPr lang="fr-CA" sz="1200" kern="1200" dirty="0" smtClean="0">
                <a:solidFill>
                  <a:srgbClr val="000000"/>
                </a:solidFill>
                <a:effectLst/>
                <a:latin typeface="Times New Roman" panose="02020603050405020304" pitchFamily="18" charset="0"/>
                <a:ea typeface="+mn-ea"/>
                <a:cs typeface="+mn-cs"/>
              </a:rPr>
              <a:t>est un environnement virtuel, une infrastructure informatique qui comprennent toutes les aptitudes d’un système informatique qui sert à remplacer l’infrastructure physique et interne — c’est-à-dire les logiciels, l’équipement de réseau, etc. – qu’aurait autrement logée une compagnie.</a:t>
            </a:r>
          </a:p>
          <a:p>
            <a:pPr marL="0" marR="0" indent="0" algn="l" defTabSz="449263" rtl="0" eaLnBrk="0" fontAlgn="base" latinLnBrk="0" hangingPunct="0">
              <a:lnSpc>
                <a:spcPct val="100000"/>
              </a:lnSpc>
              <a:spcBef>
                <a:spcPts val="450"/>
              </a:spcBef>
              <a:spcAft>
                <a:spcPct val="0"/>
              </a:spcAft>
              <a:buClr>
                <a:srgbClr val="000000"/>
              </a:buClr>
              <a:buSzPct val="100000"/>
              <a:buFont typeface="Arial" panose="020B0604020202020204"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CA" dirty="0" smtClean="0">
                <a:cs typeface="Arial Unicode MS" panose="020B0604020202020204" pitchFamily="34" charset="-128"/>
              </a:rPr>
              <a:t>De plus en plus, le Cloud </a:t>
            </a:r>
            <a:r>
              <a:rPr lang="en-CA" dirty="0" err="1" smtClean="0">
                <a:cs typeface="Arial Unicode MS" panose="020B0604020202020204" pitchFamily="34" charset="-128"/>
              </a:rPr>
              <a:t>devient</a:t>
            </a:r>
            <a:r>
              <a:rPr lang="en-CA" dirty="0" smtClean="0">
                <a:cs typeface="Arial Unicode MS" panose="020B0604020202020204" pitchFamily="34" charset="-128"/>
              </a:rPr>
              <a:t> </a:t>
            </a:r>
            <a:r>
              <a:rPr lang="en-CA" u="sng" dirty="0" smtClean="0">
                <a:cs typeface="Arial Unicode MS" panose="020B0604020202020204" pitchFamily="34" charset="-128"/>
              </a:rPr>
              <a:t>la</a:t>
            </a:r>
            <a:r>
              <a:rPr lang="en-CA" u="none" dirty="0" smtClean="0">
                <a:cs typeface="Arial Unicode MS" panose="020B0604020202020204" pitchFamily="34" charset="-128"/>
              </a:rPr>
              <a:t> solution pour des </a:t>
            </a:r>
            <a:r>
              <a:rPr lang="en-CA" u="none" dirty="0" err="1" smtClean="0">
                <a:cs typeface="Arial Unicode MS" panose="020B0604020202020204" pitchFamily="34" charset="-128"/>
              </a:rPr>
              <a:t>compagnies</a:t>
            </a:r>
            <a:r>
              <a:rPr lang="en-CA" u="none" baseline="0" dirty="0" smtClean="0">
                <a:cs typeface="Arial Unicode MS" panose="020B0604020202020204" pitchFamily="34" charset="-128"/>
              </a:rPr>
              <a:t> </a:t>
            </a:r>
            <a:r>
              <a:rPr lang="en-CA" u="none" baseline="0" dirty="0" err="1" smtClean="0">
                <a:cs typeface="Arial Unicode MS" panose="020B0604020202020204" pitchFamily="34" charset="-128"/>
              </a:rPr>
              <a:t>cherchant</a:t>
            </a:r>
            <a:r>
              <a:rPr lang="en-CA" u="none" baseline="0" dirty="0" smtClean="0">
                <a:cs typeface="Arial Unicode MS" panose="020B0604020202020204" pitchFamily="34" charset="-128"/>
              </a:rPr>
              <a:t> à </a:t>
            </a:r>
            <a:r>
              <a:rPr lang="en-CA" u="none" baseline="0" dirty="0" err="1" smtClean="0">
                <a:cs typeface="Arial Unicode MS" panose="020B0604020202020204" pitchFamily="34" charset="-128"/>
              </a:rPr>
              <a:t>gérer</a:t>
            </a:r>
            <a:r>
              <a:rPr lang="en-CA" u="none" baseline="0" dirty="0" smtClean="0">
                <a:cs typeface="Arial Unicode MS" panose="020B0604020202020204" pitchFamily="34" charset="-128"/>
              </a:rPr>
              <a:t> </a:t>
            </a:r>
            <a:r>
              <a:rPr lang="en-CA" u="none" baseline="0" dirty="0" err="1" smtClean="0">
                <a:cs typeface="Arial Unicode MS" panose="020B0604020202020204" pitchFamily="34" charset="-128"/>
              </a:rPr>
              <a:t>leurs</a:t>
            </a:r>
            <a:r>
              <a:rPr lang="en-CA" u="none" baseline="0" dirty="0" smtClean="0">
                <a:cs typeface="Arial Unicode MS" panose="020B0604020202020204" pitchFamily="34" charset="-128"/>
              </a:rPr>
              <a:t> documents à un </a:t>
            </a:r>
            <a:r>
              <a:rPr lang="en-CA" u="none" baseline="0" dirty="0" err="1" smtClean="0">
                <a:cs typeface="Arial Unicode MS" panose="020B0604020202020204" pitchFamily="34" charset="-128"/>
              </a:rPr>
              <a:t>coût</a:t>
            </a:r>
            <a:r>
              <a:rPr lang="en-CA" u="none" baseline="0" dirty="0" smtClean="0">
                <a:cs typeface="Arial Unicode MS" panose="020B0604020202020204" pitchFamily="34" charset="-128"/>
              </a:rPr>
              <a:t> </a:t>
            </a:r>
            <a:r>
              <a:rPr lang="en-CA" u="none" baseline="0" dirty="0" err="1" smtClean="0">
                <a:cs typeface="Arial Unicode MS" panose="020B0604020202020204" pitchFamily="34" charset="-128"/>
              </a:rPr>
              <a:t>moins</a:t>
            </a:r>
            <a:r>
              <a:rPr lang="en-CA" u="none" baseline="0" dirty="0" smtClean="0">
                <a:cs typeface="Arial Unicode MS" panose="020B0604020202020204" pitchFamily="34" charset="-128"/>
              </a:rPr>
              <a:t> </a:t>
            </a:r>
            <a:r>
              <a:rPr lang="en-CA" u="none" baseline="0" dirty="0" err="1" smtClean="0">
                <a:cs typeface="Arial Unicode MS" panose="020B0604020202020204" pitchFamily="34" charset="-128"/>
              </a:rPr>
              <a:t>élevé</a:t>
            </a:r>
            <a:r>
              <a:rPr lang="en-CA" u="none" baseline="0" dirty="0" smtClean="0">
                <a:cs typeface="Arial Unicode MS" panose="020B0604020202020204" pitchFamily="34" charset="-128"/>
              </a:rPr>
              <a:t>, de </a:t>
            </a:r>
            <a:r>
              <a:rPr lang="en-CA" u="none" baseline="0" dirty="0" err="1" smtClean="0">
                <a:cs typeface="Arial Unicode MS" panose="020B0604020202020204" pitchFamily="34" charset="-128"/>
              </a:rPr>
              <a:t>manière</a:t>
            </a:r>
            <a:r>
              <a:rPr lang="en-CA" u="none" baseline="0" dirty="0" smtClean="0">
                <a:cs typeface="Arial Unicode MS" panose="020B0604020202020204" pitchFamily="34" charset="-128"/>
              </a:rPr>
              <a:t> qui </a:t>
            </a:r>
            <a:r>
              <a:rPr lang="en-CA" u="none" baseline="0" dirty="0" err="1" smtClean="0">
                <a:cs typeface="Arial Unicode MS" panose="020B0604020202020204" pitchFamily="34" charset="-128"/>
              </a:rPr>
              <a:t>permet</a:t>
            </a:r>
            <a:r>
              <a:rPr lang="en-CA" u="none" baseline="0" dirty="0" smtClean="0">
                <a:cs typeface="Arial Unicode MS" panose="020B0604020202020204" pitchFamily="34" charset="-128"/>
              </a:rPr>
              <a:t> le travail en </a:t>
            </a:r>
            <a:r>
              <a:rPr lang="en-CA" u="none" baseline="0" dirty="0" err="1" smtClean="0">
                <a:cs typeface="Arial Unicode MS" panose="020B0604020202020204" pitchFamily="34" charset="-128"/>
              </a:rPr>
              <a:t>équipe</a:t>
            </a:r>
            <a:r>
              <a:rPr lang="en-CA" u="none" baseline="0" dirty="0" smtClean="0">
                <a:cs typeface="Arial Unicode MS" panose="020B0604020202020204" pitchFamily="34" charset="-128"/>
              </a:rPr>
              <a:t> (collaboration), et qui </a:t>
            </a:r>
            <a:r>
              <a:rPr lang="en-CA" u="none" baseline="0" dirty="0" err="1" smtClean="0">
                <a:cs typeface="Arial Unicode MS" panose="020B0604020202020204" pitchFamily="34" charset="-128"/>
              </a:rPr>
              <a:t>soulage</a:t>
            </a:r>
            <a:r>
              <a:rPr lang="en-CA" u="none" baseline="0" dirty="0" smtClean="0">
                <a:cs typeface="Arial Unicode MS" panose="020B0604020202020204" pitchFamily="34" charset="-128"/>
              </a:rPr>
              <a:t> le </a:t>
            </a:r>
            <a:r>
              <a:rPr lang="en-CA" u="none" baseline="0" dirty="0" err="1" smtClean="0">
                <a:cs typeface="Arial Unicode MS" panose="020B0604020202020204" pitchFamily="34" charset="-128"/>
              </a:rPr>
              <a:t>besoin</a:t>
            </a:r>
            <a:r>
              <a:rPr lang="en-CA" u="none" baseline="0" dirty="0" smtClean="0">
                <a:cs typeface="Arial Unicode MS" panose="020B0604020202020204" pitchFamily="34" charset="-128"/>
              </a:rPr>
              <a:t> de </a:t>
            </a:r>
            <a:r>
              <a:rPr lang="en-CA" u="none" baseline="0" dirty="0" err="1" smtClean="0">
                <a:cs typeface="Arial Unicode MS" panose="020B0604020202020204" pitchFamily="34" charset="-128"/>
              </a:rPr>
              <a:t>gérer</a:t>
            </a:r>
            <a:r>
              <a:rPr lang="en-CA" u="none" baseline="0" dirty="0" smtClean="0">
                <a:cs typeface="Arial Unicode MS" panose="020B0604020202020204" pitchFamily="34" charset="-128"/>
              </a:rPr>
              <a:t> </a:t>
            </a:r>
            <a:r>
              <a:rPr lang="en-CA" u="none" baseline="0" dirty="0" err="1" smtClean="0">
                <a:cs typeface="Arial Unicode MS" panose="020B0604020202020204" pitchFamily="34" charset="-128"/>
              </a:rPr>
              <a:t>une</a:t>
            </a:r>
            <a:r>
              <a:rPr lang="en-CA" u="none" baseline="0" dirty="0" smtClean="0">
                <a:cs typeface="Arial Unicode MS" panose="020B0604020202020204" pitchFamily="34" charset="-128"/>
              </a:rPr>
              <a:t> infrastructure </a:t>
            </a:r>
            <a:r>
              <a:rPr lang="en-CA" u="none" baseline="0" dirty="0" err="1" smtClean="0">
                <a:cs typeface="Arial Unicode MS" panose="020B0604020202020204" pitchFamily="34" charset="-128"/>
              </a:rPr>
              <a:t>technologique</a:t>
            </a:r>
            <a:r>
              <a:rPr lang="en-CA" u="none" baseline="0" dirty="0" smtClean="0">
                <a:cs typeface="Arial Unicode MS" panose="020B0604020202020204" pitchFamily="34" charset="-128"/>
              </a:rPr>
              <a:t> </a:t>
            </a:r>
            <a:r>
              <a:rPr lang="en-CA" u="none" baseline="0" dirty="0" err="1" smtClean="0">
                <a:cs typeface="Arial Unicode MS" panose="020B0604020202020204" pitchFamily="34" charset="-128"/>
              </a:rPr>
              <a:t>complexe</a:t>
            </a:r>
            <a:r>
              <a:rPr lang="en-CA" u="none" baseline="0" dirty="0" smtClean="0">
                <a:cs typeface="Arial Unicode MS" panose="020B0604020202020204" pitchFamily="34" charset="-128"/>
              </a:rPr>
              <a:t>.</a:t>
            </a:r>
          </a:p>
          <a:p>
            <a:pPr marL="0" marR="0" indent="0" algn="l" defTabSz="449263" rtl="0" eaLnBrk="0" fontAlgn="base" latinLnBrk="0" hangingPunct="0">
              <a:lnSpc>
                <a:spcPct val="100000"/>
              </a:lnSpc>
              <a:spcBef>
                <a:spcPts val="450"/>
              </a:spcBef>
              <a:spcAft>
                <a:spcPct val="0"/>
              </a:spcAft>
              <a:buClr>
                <a:srgbClr val="000000"/>
              </a:buClr>
              <a:buSzPct val="100000"/>
              <a:buFont typeface="Arial" panose="020B0604020202020204"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CA" sz="1600" dirty="0" smtClean="0">
                <a:solidFill>
                  <a:schemeClr val="tx1"/>
                </a:solidFill>
              </a:rPr>
              <a:t> </a:t>
            </a:r>
          </a:p>
          <a:p>
            <a:pPr marL="0" marR="0" indent="0" algn="l" defTabSz="449263" rtl="0" eaLnBrk="0" fontAlgn="base" latinLnBrk="0" hangingPunct="0">
              <a:lnSpc>
                <a:spcPct val="100000"/>
              </a:lnSpc>
              <a:spcBef>
                <a:spcPts val="450"/>
              </a:spcBef>
              <a:spcAft>
                <a:spcPct val="0"/>
              </a:spcAft>
              <a:buClr>
                <a:srgbClr val="000000"/>
              </a:buClr>
              <a:buSzPct val="100000"/>
              <a:buFont typeface="Arial" panose="020B0604020202020204"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fr-CA" sz="1200" kern="1200" dirty="0" smtClean="0">
                <a:solidFill>
                  <a:srgbClr val="000000"/>
                </a:solidFill>
                <a:effectLst/>
                <a:latin typeface="Times New Roman" panose="02020603050405020304" pitchFamily="18" charset="0"/>
                <a:ea typeface="+mn-ea"/>
                <a:cs typeface="+mn-cs"/>
              </a:rPr>
              <a:t>Le Cloud</a:t>
            </a:r>
            <a:r>
              <a:rPr lang="fr-CA" sz="1200" kern="1200" baseline="0" dirty="0" smtClean="0">
                <a:solidFill>
                  <a:srgbClr val="000000"/>
                </a:solidFill>
                <a:effectLst/>
                <a:latin typeface="Times New Roman" panose="02020603050405020304" pitchFamily="18" charset="0"/>
                <a:ea typeface="+mn-ea"/>
                <a:cs typeface="+mn-cs"/>
              </a:rPr>
              <a:t> est caractérisé par </a:t>
            </a:r>
            <a:r>
              <a:rPr lang="fr-CA" sz="1200" kern="1200" dirty="0" smtClean="0">
                <a:solidFill>
                  <a:srgbClr val="000000"/>
                </a:solidFill>
                <a:effectLst/>
                <a:latin typeface="Times New Roman" panose="02020603050405020304" pitchFamily="18" charset="0"/>
                <a:ea typeface="+mn-ea"/>
                <a:cs typeface="+mn-cs"/>
              </a:rPr>
              <a:t>5 aspects essentiels : </a:t>
            </a:r>
          </a:p>
          <a:p>
            <a:pPr marL="0" marR="0" indent="0" algn="l" defTabSz="449263" rtl="0" eaLnBrk="0" fontAlgn="base" latinLnBrk="0" hangingPunct="0">
              <a:lnSpc>
                <a:spcPct val="100000"/>
              </a:lnSpc>
              <a:spcBef>
                <a:spcPts val="450"/>
              </a:spcBef>
              <a:spcAft>
                <a:spcPct val="0"/>
              </a:spcAft>
              <a:buClr>
                <a:srgbClr val="000000"/>
              </a:buClr>
              <a:buSzPct val="100000"/>
              <a:buFont typeface="Arial" panose="020B0604020202020204"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fr-CA" sz="1200" kern="1200" dirty="0" smtClean="0">
                <a:solidFill>
                  <a:srgbClr val="000000"/>
                </a:solidFill>
                <a:effectLst/>
                <a:latin typeface="Times New Roman" panose="02020603050405020304" pitchFamily="18" charset="0"/>
                <a:ea typeface="+mn-ea"/>
                <a:cs typeface="+mn-cs"/>
              </a:rPr>
              <a:t>(1) </a:t>
            </a:r>
            <a:r>
              <a:rPr lang="fr-CA" sz="1200" b="1" kern="1200" dirty="0" smtClean="0">
                <a:solidFill>
                  <a:srgbClr val="000000"/>
                </a:solidFill>
                <a:effectLst/>
                <a:latin typeface="Times New Roman" panose="02020603050405020304" pitchFamily="18" charset="0"/>
                <a:ea typeface="+mn-ea"/>
                <a:cs typeface="+mn-cs"/>
              </a:rPr>
              <a:t>ressources en libre-service</a:t>
            </a:r>
            <a:r>
              <a:rPr lang="fr-CA" sz="1200" kern="1200" dirty="0" smtClean="0">
                <a:solidFill>
                  <a:srgbClr val="000000"/>
                </a:solidFill>
                <a:effectLst/>
                <a:latin typeface="Times New Roman" panose="02020603050405020304" pitchFamily="18" charset="0"/>
                <a:ea typeface="+mn-ea"/>
                <a:cs typeface="+mn-cs"/>
              </a:rPr>
              <a:t> et </a:t>
            </a:r>
            <a:r>
              <a:rPr lang="fr-CA" sz="1200" b="1" kern="1200" dirty="0" smtClean="0">
                <a:solidFill>
                  <a:srgbClr val="000000"/>
                </a:solidFill>
                <a:effectLst/>
                <a:latin typeface="Times New Roman" panose="02020603050405020304" pitchFamily="18" charset="0"/>
                <a:ea typeface="+mn-ea"/>
                <a:cs typeface="+mn-cs"/>
              </a:rPr>
              <a:t>adaptation automatique </a:t>
            </a:r>
            <a:r>
              <a:rPr lang="fr-CA" sz="1200" kern="1200" dirty="0" smtClean="0">
                <a:solidFill>
                  <a:srgbClr val="000000"/>
                </a:solidFill>
                <a:effectLst/>
                <a:latin typeface="Times New Roman" panose="02020603050405020304" pitchFamily="18" charset="0"/>
                <a:ea typeface="+mn-ea"/>
                <a:cs typeface="+mn-cs"/>
              </a:rPr>
              <a:t>à la demande, c’est-à-dire aux besoins du consommateur; </a:t>
            </a:r>
          </a:p>
          <a:p>
            <a:pPr marL="0" marR="0" indent="0" algn="l" defTabSz="449263" rtl="0" eaLnBrk="0" fontAlgn="base" latinLnBrk="0" hangingPunct="0">
              <a:lnSpc>
                <a:spcPct val="100000"/>
              </a:lnSpc>
              <a:spcBef>
                <a:spcPts val="450"/>
              </a:spcBef>
              <a:spcAft>
                <a:spcPct val="0"/>
              </a:spcAft>
              <a:buClr>
                <a:srgbClr val="000000"/>
              </a:buClr>
              <a:buSzPct val="100000"/>
              <a:buFont typeface="Arial" panose="020B0604020202020204"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fr-CA" sz="1200" kern="1200" dirty="0" smtClean="0">
                <a:solidFill>
                  <a:srgbClr val="000000"/>
                </a:solidFill>
                <a:effectLst/>
                <a:latin typeface="Times New Roman" panose="02020603050405020304" pitchFamily="18" charset="0"/>
                <a:ea typeface="+mn-ea"/>
                <a:cs typeface="+mn-cs"/>
              </a:rPr>
              <a:t>(2) </a:t>
            </a:r>
            <a:r>
              <a:rPr lang="fr-CA" sz="1200" b="1" kern="1200" dirty="0" smtClean="0">
                <a:solidFill>
                  <a:srgbClr val="000000"/>
                </a:solidFill>
                <a:effectLst/>
                <a:latin typeface="Times New Roman" panose="02020603050405020304" pitchFamily="18" charset="0"/>
                <a:ea typeface="+mn-ea"/>
                <a:cs typeface="+mn-cs"/>
              </a:rPr>
              <a:t>ouverture</a:t>
            </a:r>
            <a:r>
              <a:rPr lang="fr-CA" sz="1200" kern="1200" dirty="0" smtClean="0">
                <a:solidFill>
                  <a:srgbClr val="000000"/>
                </a:solidFill>
                <a:effectLst/>
                <a:latin typeface="Times New Roman" panose="02020603050405020304" pitchFamily="18" charset="0"/>
                <a:ea typeface="+mn-ea"/>
                <a:cs typeface="+mn-cs"/>
              </a:rPr>
              <a:t>, c’est-à-dire que les services de Cloud sont mis à disposition sur internet et peuvent être accédés par l’utilisateur à n’importe quel instant via n’importe quel appareil (ordinateur, tablette, etc.); </a:t>
            </a:r>
          </a:p>
          <a:p>
            <a:pPr marL="0" marR="0" indent="0" algn="l" defTabSz="449263" rtl="0" eaLnBrk="0" fontAlgn="base" latinLnBrk="0" hangingPunct="0">
              <a:lnSpc>
                <a:spcPct val="100000"/>
              </a:lnSpc>
              <a:spcBef>
                <a:spcPts val="450"/>
              </a:spcBef>
              <a:spcAft>
                <a:spcPct val="0"/>
              </a:spcAft>
              <a:buClr>
                <a:srgbClr val="000000"/>
              </a:buClr>
              <a:buSzPct val="100000"/>
              <a:buFont typeface="Arial" panose="020B0604020202020204"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fr-CA" sz="1200" kern="1200" dirty="0" smtClean="0">
                <a:solidFill>
                  <a:srgbClr val="000000"/>
                </a:solidFill>
                <a:effectLst/>
                <a:latin typeface="Times New Roman" panose="02020603050405020304" pitchFamily="18" charset="0"/>
                <a:ea typeface="+mn-ea"/>
                <a:cs typeface="+mn-cs"/>
              </a:rPr>
              <a:t>(3) </a:t>
            </a:r>
            <a:r>
              <a:rPr lang="fr-CA" sz="1200" b="1" kern="1200" dirty="0" smtClean="0">
                <a:solidFill>
                  <a:srgbClr val="000000"/>
                </a:solidFill>
                <a:effectLst/>
                <a:latin typeface="Times New Roman" panose="02020603050405020304" pitchFamily="18" charset="0"/>
                <a:ea typeface="+mn-ea"/>
                <a:cs typeface="+mn-cs"/>
              </a:rPr>
              <a:t>mutualisation</a:t>
            </a:r>
            <a:r>
              <a:rPr lang="fr-CA" sz="1200" kern="1200" dirty="0" smtClean="0">
                <a:solidFill>
                  <a:srgbClr val="000000"/>
                </a:solidFill>
                <a:effectLst/>
                <a:latin typeface="Times New Roman" panose="02020603050405020304" pitchFamily="18" charset="0"/>
                <a:ea typeface="+mn-ea"/>
                <a:cs typeface="+mn-cs"/>
              </a:rPr>
              <a:t>, c’est-à-dire que le Cloud peut être un environnement à multi tenant, où des ressources hétérogènes (matériel, logiciel, trafic réseau) sont partagées entre plusieurs consommateurs à la fois;  </a:t>
            </a:r>
          </a:p>
          <a:p>
            <a:pPr marL="0" marR="0" indent="0" algn="l" defTabSz="449263" rtl="0" eaLnBrk="0" fontAlgn="base" latinLnBrk="0" hangingPunct="0">
              <a:lnSpc>
                <a:spcPct val="100000"/>
              </a:lnSpc>
              <a:spcBef>
                <a:spcPts val="450"/>
              </a:spcBef>
              <a:spcAft>
                <a:spcPct val="0"/>
              </a:spcAft>
              <a:buClr>
                <a:srgbClr val="000000"/>
              </a:buClr>
              <a:buSzPct val="100000"/>
              <a:buFont typeface="Arial" panose="020B0604020202020204"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fr-CA" sz="1200" kern="1200" dirty="0" smtClean="0">
                <a:solidFill>
                  <a:srgbClr val="000000"/>
                </a:solidFill>
                <a:effectLst/>
                <a:latin typeface="Times New Roman" panose="02020603050405020304" pitchFamily="18" charset="0"/>
                <a:ea typeface="+mn-ea"/>
                <a:cs typeface="+mn-cs"/>
              </a:rPr>
              <a:t>(4) </a:t>
            </a:r>
            <a:r>
              <a:rPr lang="fr-CA" sz="1200" b="1" kern="1200" dirty="0" smtClean="0">
                <a:solidFill>
                  <a:srgbClr val="000000"/>
                </a:solidFill>
                <a:effectLst/>
                <a:latin typeface="Times New Roman" panose="02020603050405020304" pitchFamily="18" charset="0"/>
                <a:ea typeface="+mn-ea"/>
                <a:cs typeface="+mn-cs"/>
              </a:rPr>
              <a:t>l'élasticité</a:t>
            </a:r>
            <a:r>
              <a:rPr lang="fr-CA" sz="1200" kern="1200" dirty="0" smtClean="0">
                <a:solidFill>
                  <a:srgbClr val="000000"/>
                </a:solidFill>
                <a:effectLst/>
                <a:latin typeface="Times New Roman" panose="02020603050405020304" pitchFamily="18" charset="0"/>
                <a:ea typeface="+mn-ea"/>
                <a:cs typeface="+mn-cs"/>
              </a:rPr>
              <a:t>, qui permet d'adapter automatiquement les ressources du Cloud d’après les demandes et les besoins du consommateur; et </a:t>
            </a:r>
          </a:p>
          <a:p>
            <a:pPr marL="0" marR="0" indent="0" algn="l" defTabSz="449263" rtl="0" eaLnBrk="0" fontAlgn="base" latinLnBrk="0" hangingPunct="0">
              <a:lnSpc>
                <a:spcPct val="100000"/>
              </a:lnSpc>
              <a:spcBef>
                <a:spcPts val="450"/>
              </a:spcBef>
              <a:spcAft>
                <a:spcPct val="0"/>
              </a:spcAft>
              <a:buClr>
                <a:srgbClr val="000000"/>
              </a:buClr>
              <a:buSzPct val="100000"/>
              <a:buFont typeface="Arial" panose="020B0604020202020204"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fr-CA" sz="1200" kern="1200" dirty="0" smtClean="0">
                <a:solidFill>
                  <a:srgbClr val="000000"/>
                </a:solidFill>
                <a:effectLst/>
                <a:latin typeface="Times New Roman" panose="02020603050405020304" pitchFamily="18" charset="0"/>
                <a:ea typeface="+mn-ea"/>
                <a:cs typeface="+mn-cs"/>
              </a:rPr>
              <a:t>(5) </a:t>
            </a:r>
            <a:r>
              <a:rPr lang="fr-CA" sz="1200" b="1" kern="1200" dirty="0" smtClean="0">
                <a:solidFill>
                  <a:srgbClr val="000000"/>
                </a:solidFill>
                <a:effectLst/>
                <a:latin typeface="Times New Roman" panose="02020603050405020304" pitchFamily="18" charset="0"/>
                <a:ea typeface="+mn-ea"/>
                <a:cs typeface="+mn-cs"/>
              </a:rPr>
              <a:t>les services mesurés </a:t>
            </a:r>
            <a:r>
              <a:rPr lang="fr-CA" sz="1200" kern="1200" dirty="0" smtClean="0">
                <a:solidFill>
                  <a:srgbClr val="000000"/>
                </a:solidFill>
                <a:effectLst/>
                <a:latin typeface="Times New Roman" panose="02020603050405020304" pitchFamily="18" charset="0"/>
                <a:ea typeface="+mn-ea"/>
                <a:cs typeface="+mn-cs"/>
              </a:rPr>
              <a:t>où les paiements sont accessibles via un réseau informatique, par exemple l’Internet.</a:t>
            </a:r>
            <a:endParaRPr lang="en-CA" sz="1200" kern="1200" dirty="0" smtClean="0">
              <a:solidFill>
                <a:srgbClr val="000000"/>
              </a:solidFill>
              <a:effectLst/>
              <a:latin typeface="Times New Roman" panose="02020603050405020304" pitchFamily="18" charset="0"/>
              <a:ea typeface="+mn-ea"/>
              <a:cs typeface="+mn-cs"/>
            </a:endParaRPr>
          </a:p>
          <a:p>
            <a:pPr marL="0" indent="0">
              <a:spcBef>
                <a:spcPts val="450"/>
              </a:spcBef>
              <a:buFont typeface="Arial" panose="020B0604020202020204"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CA" sz="1600" dirty="0" smtClean="0">
              <a:solidFill>
                <a:schemeClr val="tx1"/>
              </a:solidFill>
            </a:endParaRPr>
          </a:p>
          <a:p>
            <a:pPr marL="0" indent="0">
              <a:spcBef>
                <a:spcPts val="450"/>
              </a:spcBef>
              <a:buFont typeface="Arial" panose="020B0604020202020204"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fr-FR" sz="2000" kern="1200" dirty="0" smtClean="0">
                <a:solidFill>
                  <a:srgbClr val="FF0000"/>
                </a:solidFill>
                <a:latin typeface="Times New Roman" panose="02020603050405020304" pitchFamily="18" charset="0"/>
                <a:ea typeface="+mn-ea"/>
                <a:cs typeface="+mn-cs"/>
              </a:rPr>
              <a:t>Le</a:t>
            </a:r>
            <a:r>
              <a:rPr lang="en-US" altLang="fr-FR" sz="2000" kern="1200" baseline="0" dirty="0" smtClean="0">
                <a:solidFill>
                  <a:srgbClr val="FF0000"/>
                </a:solidFill>
                <a:latin typeface="Times New Roman" panose="02020603050405020304" pitchFamily="18" charset="0"/>
                <a:ea typeface="+mn-ea"/>
                <a:cs typeface="+mn-cs"/>
              </a:rPr>
              <a:t> </a:t>
            </a:r>
            <a:r>
              <a:rPr lang="en-US" altLang="fr-FR" sz="2000" kern="1200" dirty="0" err="1" smtClean="0">
                <a:solidFill>
                  <a:srgbClr val="FF0000"/>
                </a:solidFill>
                <a:latin typeface="Times New Roman" panose="02020603050405020304" pitchFamily="18" charset="0"/>
                <a:ea typeface="+mn-ea"/>
                <a:cs typeface="+mn-cs"/>
              </a:rPr>
              <a:t>marché</a:t>
            </a:r>
            <a:r>
              <a:rPr lang="en-US" altLang="fr-FR" sz="2000" kern="1200" dirty="0" smtClean="0">
                <a:solidFill>
                  <a:srgbClr val="FF0000"/>
                </a:solidFill>
                <a:latin typeface="Times New Roman" panose="02020603050405020304" pitchFamily="18" charset="0"/>
                <a:ea typeface="+mn-ea"/>
                <a:cs typeface="+mn-cs"/>
              </a:rPr>
              <a:t> global du Cloud </a:t>
            </a:r>
            <a:r>
              <a:rPr lang="en-US" altLang="fr-FR" sz="2000" kern="1200" dirty="0" err="1" smtClean="0">
                <a:solidFill>
                  <a:srgbClr val="FF0000"/>
                </a:solidFill>
                <a:latin typeface="Times New Roman" panose="02020603050405020304" pitchFamily="18" charset="0"/>
                <a:ea typeface="+mn-ea"/>
                <a:cs typeface="+mn-cs"/>
              </a:rPr>
              <a:t>atteindra</a:t>
            </a:r>
            <a:r>
              <a:rPr lang="en-US" altLang="fr-FR" sz="2000" kern="1200" dirty="0" smtClean="0">
                <a:solidFill>
                  <a:srgbClr val="FF0000"/>
                </a:solidFill>
                <a:latin typeface="Times New Roman" panose="02020603050405020304" pitchFamily="18" charset="0"/>
                <a:ea typeface="+mn-ea"/>
                <a:cs typeface="+mn-cs"/>
              </a:rPr>
              <a:t> 31,9 billion de dollars en 2017 vs. 18,3 billion en</a:t>
            </a:r>
            <a:r>
              <a:rPr lang="en-US" altLang="fr-FR" sz="2000" kern="1200" baseline="0" dirty="0" smtClean="0">
                <a:solidFill>
                  <a:srgbClr val="FF0000"/>
                </a:solidFill>
                <a:latin typeface="Times New Roman" panose="02020603050405020304" pitchFamily="18" charset="0"/>
                <a:ea typeface="+mn-ea"/>
                <a:cs typeface="+mn-cs"/>
              </a:rPr>
              <a:t> </a:t>
            </a:r>
            <a:r>
              <a:rPr lang="en-US" altLang="fr-FR" sz="2000" kern="1200" dirty="0" smtClean="0">
                <a:solidFill>
                  <a:srgbClr val="FF0000"/>
                </a:solidFill>
                <a:latin typeface="Times New Roman" panose="02020603050405020304" pitchFamily="18" charset="0"/>
                <a:ea typeface="+mn-ea"/>
                <a:cs typeface="+mn-cs"/>
              </a:rPr>
              <a:t>2012 </a:t>
            </a:r>
            <a:r>
              <a:rPr lang="en-US" altLang="fr-FR" sz="2000" kern="1200" dirty="0" err="1" smtClean="0">
                <a:solidFill>
                  <a:srgbClr val="FF0000"/>
                </a:solidFill>
                <a:latin typeface="Times New Roman" panose="02020603050405020304" pitchFamily="18" charset="0"/>
                <a:ea typeface="+mn-ea"/>
                <a:cs typeface="+mn-cs"/>
              </a:rPr>
              <a:t>selon</a:t>
            </a:r>
            <a:r>
              <a:rPr lang="en-US" altLang="fr-FR" sz="2000" kern="1200" dirty="0" smtClean="0">
                <a:solidFill>
                  <a:srgbClr val="FF0000"/>
                </a:solidFill>
                <a:latin typeface="Times New Roman" panose="02020603050405020304" pitchFamily="18" charset="0"/>
                <a:ea typeface="+mn-ea"/>
                <a:cs typeface="+mn-cs"/>
              </a:rPr>
              <a:t> Analysis Mason (2013)</a:t>
            </a:r>
            <a:endParaRPr lang="en-US" sz="2000" kern="1200" dirty="0">
              <a:solidFill>
                <a:srgbClr val="FF0000"/>
              </a:solidFill>
              <a:latin typeface="Times New Roman" panose="02020603050405020304" pitchFamily="18" charset="0"/>
              <a:ea typeface="+mn-ea"/>
              <a:cs typeface="+mn-cs"/>
            </a:endParaRPr>
          </a:p>
        </p:txBody>
      </p:sp>
      <p:sp>
        <p:nvSpPr>
          <p:cNvPr id="6149" name="Text Box 3"/>
          <p:cNvSpPr txBox="1">
            <a:spLocks noChangeArrowheads="1"/>
          </p:cNvSpPr>
          <p:nvPr/>
        </p:nvSpPr>
        <p:spPr bwMode="auto">
          <a:xfrm>
            <a:off x="904362" y="4848454"/>
            <a:ext cx="5086438" cy="502777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9pPr>
          </a:lstStyle>
          <a:p>
            <a:pPr eaLnBrk="1" hangingPunct="1">
              <a:spcBef>
                <a:spcPts val="450"/>
              </a:spcBef>
            </a:pPr>
            <a:r>
              <a:rPr lang="en-CA" sz="1200">
                <a:solidFill>
                  <a:srgbClr val="000000"/>
                </a:solidFill>
                <a:latin typeface="Times;Times New Roman" pitchFamily="16" charset="0"/>
              </a:rPr>
              <a:t>Because of its low cost, 24/7 access, flexibility  and scalability organizations are increasingly moving their records into the cloud and delegating to cloud providers the responsibility for their security, accessibility, disposition and preservation. </a:t>
            </a:r>
          </a:p>
          <a:p>
            <a:pPr eaLnBrk="1" hangingPunct="1">
              <a:spcBef>
                <a:spcPts val="450"/>
              </a:spcBef>
            </a:pPr>
            <a:r>
              <a:rPr lang="en-CA" sz="1200">
                <a:solidFill>
                  <a:srgbClr val="000000"/>
                </a:solidFill>
                <a:latin typeface="Times;Times New Roman" pitchFamily="16" charset="0"/>
              </a:rPr>
              <a:t>But how high is the price that these organizations pay in terms of control on their records or, as is the case with archives, on the records entrusted to them for permanent preservation? </a:t>
            </a:r>
          </a:p>
          <a:p>
            <a:pPr eaLnBrk="1" hangingPunct="1">
              <a:spcBef>
                <a:spcPts val="450"/>
              </a:spcBef>
            </a:pPr>
            <a:r>
              <a:rPr lang="en-CA" sz="1200">
                <a:solidFill>
                  <a:srgbClr val="000000"/>
                </a:solidFill>
                <a:latin typeface="Times;Times New Roman" pitchFamily="16" charset="0"/>
              </a:rPr>
              <a:t>We have seen cloud providers go bankrupt, disappear or be sold; records being lost, retained when they should have been destroyed, or mixed-up in shared servers; failed back-up; and unauthorised access by sub-contractors and hackers.</a:t>
            </a:r>
          </a:p>
          <a:p>
            <a:pPr eaLnBrk="1" hangingPunct="1">
              <a:spcBef>
                <a:spcPts val="450"/>
              </a:spcBef>
            </a:pPr>
            <a:r>
              <a:rPr lang="en-CA" sz="1200">
                <a:solidFill>
                  <a:srgbClr val="000000"/>
                </a:solidFill>
                <a:latin typeface="Times;Times New Roman" pitchFamily="16" charset="0"/>
              </a:rPr>
              <a:t>Furthermore, it is impossible to pinpoint the geographical location of the records at any given time and the jurisdiction under which they fall; to prove the chain of custody and the authenticity of the records; to ensure protection of legal privilege or trade secrets when using a third party; to isolate documents for legal hold; to conduct audits; and to guarantee that the records to be permanently preserved are kept according to archival standards.</a:t>
            </a:r>
          </a:p>
          <a:p>
            <a:pPr eaLnBrk="1" hangingPunct="1">
              <a:spcBef>
                <a:spcPts val="450"/>
              </a:spcBef>
            </a:pPr>
            <a:r>
              <a:rPr lang="en-CA" sz="1200">
                <a:solidFill>
                  <a:srgbClr val="000000"/>
                </a:solidFill>
                <a:latin typeface="Times;Times New Roman" pitchFamily="16" charset="0"/>
              </a:rPr>
              <a:t>These are only a few of the problems encountered by organizations using the cloud as if it were a recordkeeping or a record preservation system. Yet, the number of those who choose to use the cloud for these purposes is growing exponentially by the day.</a:t>
            </a:r>
          </a:p>
          <a:p>
            <a:pPr eaLnBrk="1" hangingPunct="1">
              <a:spcBef>
                <a:spcPts val="450"/>
              </a:spcBef>
            </a:pPr>
            <a:r>
              <a:rPr lang="en-CA" sz="1200">
                <a:solidFill>
                  <a:srgbClr val="000000"/>
                </a:solidFill>
                <a:latin typeface="Times;Times New Roman" pitchFamily="16" charset="0"/>
              </a:rPr>
              <a:t> If this phenomenon cannot be stopped, we must at least try to reduce its risks to an acceptable level.</a:t>
            </a:r>
          </a:p>
          <a:p>
            <a:pPr eaLnBrk="1" hangingPunct="1">
              <a:spcBef>
                <a:spcPts val="450"/>
              </a:spcBef>
            </a:pPr>
            <a:endParaRPr lang="en-CA" sz="1200">
              <a:solidFill>
                <a:srgbClr val="000000"/>
              </a:solidFill>
              <a:latin typeface="Times New Roman" panose="02020603050405020304" pitchFamily="18" charset="0"/>
              <a:cs typeface="Arial Unicode MS" panose="020B0604020202020204" pitchFamily="34" charset="-128"/>
            </a:endParaRPr>
          </a:p>
        </p:txBody>
      </p:sp>
    </p:spTree>
    <p:extLst>
      <p:ext uri="{BB962C8B-B14F-4D97-AF65-F5344CB8AC3E}">
        <p14:creationId xmlns:p14="http://schemas.microsoft.com/office/powerpoint/2010/main" val="16413813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8"/>
          <p:cNvSpPr>
            <a:spLocks noGrp="1" noChangeArrowheads="1"/>
          </p:cNvSpPr>
          <p:nvPr>
            <p:ph type="sldNum" sz="quarter"/>
          </p:nvPr>
        </p:nvSpPr>
        <p:spPr>
          <a:noFill/>
          <a:extLst>
            <a:ext uri="{91240B29-F687-4F45-9708-019B960494DF}">
              <a14:hiddenLine xmlns:a14="http://schemas.microsoft.com/office/drawing/2010/main" w="9525">
                <a:solidFill>
                  <a:srgbClr val="3465AF"/>
                </a:solidFill>
                <a:round/>
                <a:headEnd/>
                <a:tailEnd/>
              </a14:hiddenLine>
            </a:ext>
          </a:extLst>
        </p:spPr>
        <p:txBody>
          <a:bodyPr/>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9pPr>
          </a:lstStyle>
          <a:p>
            <a:pPr>
              <a:buClrTx/>
              <a:buFontTx/>
              <a:buNone/>
            </a:pPr>
            <a:fld id="{D66A2D6C-834B-41D3-BC59-2A1BD06B5028}" type="slidenum">
              <a:rPr lang="en-US" sz="1200">
                <a:solidFill>
                  <a:srgbClr val="000000"/>
                </a:solidFill>
              </a:rPr>
              <a:pPr>
                <a:buClrTx/>
                <a:buFontTx/>
                <a:buNone/>
              </a:pPr>
              <a:t>4</a:t>
            </a:fld>
            <a:endParaRPr lang="en-US" sz="1200">
              <a:solidFill>
                <a:srgbClr val="000000"/>
              </a:solidFill>
            </a:endParaRPr>
          </a:p>
        </p:txBody>
      </p:sp>
      <p:sp>
        <p:nvSpPr>
          <p:cNvPr id="10243" name="Rectangle 1"/>
          <p:cNvSpPr txBox="1">
            <a:spLocks noGrp="1" noRot="1" noChangeAspect="1" noChangeArrowheads="1" noTextEdit="1"/>
          </p:cNvSpPr>
          <p:nvPr>
            <p:ph type="sldImg"/>
          </p:nvPr>
        </p:nvSpPr>
        <p:spPr>
          <a:xfrm>
            <a:off x="914400" y="744538"/>
            <a:ext cx="4965700" cy="3724275"/>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244" name="Text Box 2"/>
          <p:cNvSpPr txBox="1">
            <a:spLocks noGrp="1" noChangeArrowheads="1"/>
          </p:cNvSpPr>
          <p:nvPr>
            <p:ph type="body" idx="1"/>
          </p:nvPr>
        </p:nvSpPr>
        <p:spPr>
          <a:xfrm>
            <a:off x="213901" y="4691553"/>
            <a:ext cx="6490950" cy="453637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pPr marL="0" marR="0" indent="0" algn="l" defTabSz="449263" rtl="0" eaLnBrk="0" fontAlgn="base" latinLnBrk="0" hangingPunct="0">
              <a:lnSpc>
                <a:spcPts val="1300"/>
              </a:lnSpc>
              <a:spcBef>
                <a:spcPts val="450"/>
              </a:spcBef>
              <a:spcAft>
                <a:spcPct val="0"/>
              </a:spcAft>
              <a:buClr>
                <a:srgbClr val="000000"/>
              </a:buClr>
              <a:buSzPct val="100000"/>
              <a:buFont typeface="Times New Roman" panose="02020603050405020304"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CA" b="0" dirty="0" smtClean="0">
                <a:latin typeface="Times New Roman" panose="02020603050405020304" pitchFamily="18" charset="0"/>
                <a:cs typeface="Arial Unicode MS" panose="020B0604020202020204" pitchFamily="34" charset="-128"/>
              </a:rPr>
              <a:t>La</a:t>
            </a:r>
            <a:r>
              <a:rPr lang="en-CA" b="0" baseline="0" dirty="0" smtClean="0">
                <a:latin typeface="Times New Roman" panose="02020603050405020304" pitchFamily="18" charset="0"/>
                <a:cs typeface="Arial Unicode MS" panose="020B0604020202020204" pitchFamily="34" charset="-128"/>
              </a:rPr>
              <a:t> </a:t>
            </a:r>
            <a:r>
              <a:rPr lang="en-CA" b="0" baseline="0" dirty="0" err="1" smtClean="0">
                <a:latin typeface="Times New Roman" panose="02020603050405020304" pitchFamily="18" charset="0"/>
                <a:cs typeface="Arial Unicode MS" panose="020B0604020202020204" pitchFamily="34" charset="-128"/>
              </a:rPr>
              <a:t>recherche</a:t>
            </a:r>
            <a:r>
              <a:rPr lang="en-CA" b="0" baseline="0" dirty="0" smtClean="0">
                <a:latin typeface="Times New Roman" panose="02020603050405020304" pitchFamily="18" charset="0"/>
                <a:cs typeface="Arial Unicode MS" panose="020B0604020202020204" pitchFamily="34" charset="-128"/>
              </a:rPr>
              <a:t> </a:t>
            </a:r>
            <a:r>
              <a:rPr lang="en-CA" b="0" baseline="0" dirty="0" err="1" smtClean="0">
                <a:latin typeface="Times New Roman" panose="02020603050405020304" pitchFamily="18" charset="0"/>
                <a:cs typeface="Arial Unicode MS" panose="020B0604020202020204" pitchFamily="34" charset="-128"/>
              </a:rPr>
              <a:t>est</a:t>
            </a:r>
            <a:r>
              <a:rPr lang="en-CA" b="0" baseline="0" dirty="0" smtClean="0">
                <a:latin typeface="Times New Roman" panose="02020603050405020304" pitchFamily="18" charset="0"/>
                <a:cs typeface="Arial Unicode MS" panose="020B0604020202020204" pitchFamily="34" charset="-128"/>
              </a:rPr>
              <a:t> un </a:t>
            </a:r>
            <a:r>
              <a:rPr lang="en-CA" b="0" baseline="0" dirty="0" err="1" smtClean="0">
                <a:latin typeface="Times New Roman" panose="02020603050405020304" pitchFamily="18" charset="0"/>
                <a:cs typeface="Arial Unicode MS" panose="020B0604020202020204" pitchFamily="34" charset="-128"/>
              </a:rPr>
              <a:t>projet</a:t>
            </a:r>
            <a:r>
              <a:rPr lang="en-CA" b="0" baseline="0" dirty="0" smtClean="0">
                <a:latin typeface="Times New Roman" panose="02020603050405020304" pitchFamily="18" charset="0"/>
                <a:cs typeface="Arial Unicode MS" panose="020B0604020202020204" pitchFamily="34" charset="-128"/>
              </a:rPr>
              <a:t> </a:t>
            </a:r>
            <a:r>
              <a:rPr lang="en-CA" b="0" baseline="0" dirty="0" err="1" smtClean="0">
                <a:latin typeface="Times New Roman" panose="02020603050405020304" pitchFamily="18" charset="0"/>
                <a:cs typeface="Arial Unicode MS" panose="020B0604020202020204" pitchFamily="34" charset="-128"/>
              </a:rPr>
              <a:t>collaboratif</a:t>
            </a:r>
            <a:r>
              <a:rPr lang="en-CA" b="0" baseline="0" dirty="0" smtClean="0">
                <a:latin typeface="Times New Roman" panose="02020603050405020304" pitchFamily="18" charset="0"/>
                <a:cs typeface="Arial Unicode MS" panose="020B0604020202020204" pitchFamily="34" charset="-128"/>
              </a:rPr>
              <a:t> qui </a:t>
            </a:r>
            <a:r>
              <a:rPr lang="en-CA" b="0" baseline="0" dirty="0" err="1" smtClean="0">
                <a:latin typeface="Times New Roman" panose="02020603050405020304" pitchFamily="18" charset="0"/>
                <a:cs typeface="Arial Unicode MS" panose="020B0604020202020204" pitchFamily="34" charset="-128"/>
              </a:rPr>
              <a:t>s’étendra</a:t>
            </a:r>
            <a:r>
              <a:rPr lang="en-CA" b="0" baseline="0" dirty="0" smtClean="0">
                <a:latin typeface="Times New Roman" panose="02020603050405020304" pitchFamily="18" charset="0"/>
                <a:cs typeface="Arial Unicode MS" panose="020B0604020202020204" pitchFamily="34" charset="-128"/>
              </a:rPr>
              <a:t> </a:t>
            </a:r>
            <a:r>
              <a:rPr lang="en-CA" b="0" baseline="0" dirty="0" err="1" smtClean="0">
                <a:latin typeface="Times New Roman" panose="02020603050405020304" pitchFamily="18" charset="0"/>
                <a:cs typeface="Arial Unicode MS" panose="020B0604020202020204" pitchFamily="34" charset="-128"/>
              </a:rPr>
              <a:t>sur</a:t>
            </a:r>
            <a:r>
              <a:rPr lang="en-CA" b="0" baseline="0" dirty="0" smtClean="0">
                <a:latin typeface="Times New Roman" panose="02020603050405020304" pitchFamily="18" charset="0"/>
                <a:cs typeface="Arial Unicode MS" panose="020B0604020202020204" pitchFamily="34" charset="-128"/>
              </a:rPr>
              <a:t> </a:t>
            </a:r>
            <a:r>
              <a:rPr lang="en-CA" b="0" baseline="0" dirty="0" err="1" smtClean="0">
                <a:latin typeface="Times New Roman" panose="02020603050405020304" pitchFamily="18" charset="0"/>
                <a:cs typeface="Arial Unicode MS" panose="020B0604020202020204" pitchFamily="34" charset="-128"/>
              </a:rPr>
              <a:t>une</a:t>
            </a:r>
            <a:r>
              <a:rPr lang="en-CA" b="0" baseline="0" dirty="0" smtClean="0">
                <a:latin typeface="Times New Roman" panose="02020603050405020304" pitchFamily="18" charset="0"/>
                <a:cs typeface="Arial Unicode MS" panose="020B0604020202020204" pitchFamily="34" charset="-128"/>
              </a:rPr>
              <a:t> </a:t>
            </a:r>
            <a:r>
              <a:rPr lang="en-CA" b="0" baseline="0" dirty="0" err="1" smtClean="0">
                <a:latin typeface="Times New Roman" panose="02020603050405020304" pitchFamily="18" charset="0"/>
                <a:cs typeface="Arial Unicode MS" panose="020B0604020202020204" pitchFamily="34" charset="-128"/>
              </a:rPr>
              <a:t>période</a:t>
            </a:r>
            <a:r>
              <a:rPr lang="en-CA" b="0" baseline="0" dirty="0" smtClean="0">
                <a:latin typeface="Times New Roman" panose="02020603050405020304" pitchFamily="18" charset="0"/>
                <a:cs typeface="Arial Unicode MS" panose="020B0604020202020204" pitchFamily="34" charset="-128"/>
              </a:rPr>
              <a:t> de 4 </a:t>
            </a:r>
            <a:r>
              <a:rPr lang="en-CA" b="0" baseline="0" dirty="0" err="1" smtClean="0">
                <a:latin typeface="Times New Roman" panose="02020603050405020304" pitchFamily="18" charset="0"/>
                <a:cs typeface="Arial Unicode MS" panose="020B0604020202020204" pitchFamily="34" charset="-128"/>
              </a:rPr>
              <a:t>ans</a:t>
            </a:r>
            <a:r>
              <a:rPr lang="en-CA" b="0" baseline="0" dirty="0" smtClean="0">
                <a:latin typeface="Times New Roman" panose="02020603050405020304" pitchFamily="18" charset="0"/>
                <a:cs typeface="Arial Unicode MS" panose="020B0604020202020204" pitchFamily="34" charset="-128"/>
              </a:rPr>
              <a:t>, et qui </a:t>
            </a:r>
            <a:r>
              <a:rPr lang="en-CA" b="0" baseline="0" dirty="0" err="1" smtClean="0">
                <a:latin typeface="Times New Roman" panose="02020603050405020304" pitchFamily="18" charset="0"/>
                <a:cs typeface="Arial Unicode MS" panose="020B0604020202020204" pitchFamily="34" charset="-128"/>
              </a:rPr>
              <a:t>est</a:t>
            </a:r>
            <a:r>
              <a:rPr lang="en-CA" b="0" baseline="0" dirty="0" smtClean="0">
                <a:latin typeface="Times New Roman" panose="02020603050405020304" pitchFamily="18" charset="0"/>
                <a:cs typeface="Arial Unicode MS" panose="020B0604020202020204" pitchFamily="34" charset="-128"/>
              </a:rPr>
              <a:t> </a:t>
            </a:r>
            <a:r>
              <a:rPr lang="en-CA" b="0" baseline="0" dirty="0" err="1" smtClean="0">
                <a:latin typeface="Times New Roman" panose="02020603050405020304" pitchFamily="18" charset="0"/>
                <a:cs typeface="Arial Unicode MS" panose="020B0604020202020204" pitchFamily="34" charset="-128"/>
              </a:rPr>
              <a:t>financé</a:t>
            </a:r>
            <a:r>
              <a:rPr lang="en-CA" b="0" baseline="0" dirty="0" smtClean="0">
                <a:latin typeface="Times New Roman" panose="02020603050405020304" pitchFamily="18" charset="0"/>
                <a:cs typeface="Arial Unicode MS" panose="020B0604020202020204" pitchFamily="34" charset="-128"/>
              </a:rPr>
              <a:t> par le</a:t>
            </a:r>
            <a:r>
              <a:rPr lang="fr-FR" sz="1200" dirty="0" smtClean="0">
                <a:solidFill>
                  <a:srgbClr val="3D2008"/>
                </a:solidFill>
                <a:latin typeface="BrowalliaUPC" panose="020B0604020202020204" pitchFamily="34" charset="-34"/>
                <a:cs typeface="BrowalliaUPC" panose="020B0604020202020204" pitchFamily="34" charset="-34"/>
              </a:rPr>
              <a:t> Conseil de recherches en sciences humaines (CRSH) </a:t>
            </a:r>
            <a:endParaRPr lang="en-CA" sz="1200" dirty="0" smtClean="0">
              <a:solidFill>
                <a:srgbClr val="3D2008"/>
              </a:solidFill>
            </a:endParaRPr>
          </a:p>
          <a:p>
            <a:pPr>
              <a:lnSpc>
                <a:spcPts val="1300"/>
              </a:lnSpc>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CA" dirty="0" smtClean="0">
              <a:latin typeface="Times;Times New Roman" pitchFamily="16" charset="0"/>
              <a:cs typeface="Arial Unicode MS" panose="020B0604020202020204" pitchFamily="34" charset="-128"/>
            </a:endParaRPr>
          </a:p>
          <a:p>
            <a:pPr>
              <a:lnSpc>
                <a:spcPts val="1300"/>
              </a:lnSpc>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CA" b="1" dirty="0" smtClean="0">
              <a:latin typeface="Times;Times New Roman" pitchFamily="16" charset="0"/>
              <a:cs typeface="Arial Unicode MS" panose="020B0604020202020204" pitchFamily="34" charset="-128"/>
            </a:endParaRPr>
          </a:p>
        </p:txBody>
      </p:sp>
    </p:spTree>
    <p:extLst>
      <p:ext uri="{BB962C8B-B14F-4D97-AF65-F5344CB8AC3E}">
        <p14:creationId xmlns:p14="http://schemas.microsoft.com/office/powerpoint/2010/main" val="875806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Rectangle 8"/>
          <p:cNvSpPr>
            <a:spLocks noGrp="1" noChangeArrowheads="1"/>
          </p:cNvSpPr>
          <p:nvPr>
            <p:ph type="sldNum" sz="quarter"/>
          </p:nvPr>
        </p:nvSpPr>
        <p:spPr>
          <a:noFill/>
          <a:extLst>
            <a:ext uri="{91240B29-F687-4F45-9708-019B960494DF}">
              <a14:hiddenLine xmlns:a14="http://schemas.microsoft.com/office/drawing/2010/main" w="9525">
                <a:solidFill>
                  <a:srgbClr val="3465AF"/>
                </a:solidFill>
                <a:round/>
                <a:headEnd/>
                <a:tailEnd/>
              </a14:hiddenLine>
            </a:ext>
          </a:extLst>
        </p:spPr>
        <p:txBody>
          <a:bodyPr/>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9pPr>
          </a:lstStyle>
          <a:p>
            <a:pPr>
              <a:buClrTx/>
              <a:buFontTx/>
              <a:buNone/>
            </a:pPr>
            <a:fld id="{7D5E51F8-935B-4703-A43E-86318FA91C98}" type="slidenum">
              <a:rPr lang="en-US" sz="1200">
                <a:solidFill>
                  <a:srgbClr val="000000"/>
                </a:solidFill>
              </a:rPr>
              <a:pPr>
                <a:buClrTx/>
                <a:buFontTx/>
                <a:buNone/>
              </a:pPr>
              <a:t>5</a:t>
            </a:fld>
            <a:endParaRPr lang="en-US" sz="1200">
              <a:solidFill>
                <a:srgbClr val="000000"/>
              </a:solidFill>
            </a:endParaRPr>
          </a:p>
        </p:txBody>
      </p:sp>
      <p:sp>
        <p:nvSpPr>
          <p:cNvPr id="14339" name="Rectangle 1"/>
          <p:cNvSpPr txBox="1">
            <a:spLocks noGrp="1" noRot="1" noChangeAspect="1" noChangeArrowheads="1" noTextEdit="1"/>
          </p:cNvSpPr>
          <p:nvPr>
            <p:ph type="sldImg"/>
          </p:nvPr>
        </p:nvSpPr>
        <p:spPr>
          <a:xfrm>
            <a:off x="915988" y="744538"/>
            <a:ext cx="4960937" cy="3722687"/>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4340" name="Text Box 2"/>
          <p:cNvSpPr txBox="1">
            <a:spLocks noGrp="1" noChangeArrowheads="1"/>
          </p:cNvSpPr>
          <p:nvPr>
            <p:ph type="body" idx="1"/>
          </p:nvPr>
        </p:nvSpPr>
        <p:spPr>
          <a:xfrm>
            <a:off x="679450" y="4717416"/>
            <a:ext cx="5434028" cy="4467406"/>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pPr>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dirty="0" smtClean="0">
                <a:cs typeface="Arial Unicode MS" panose="020B0604020202020204" pitchFamily="34" charset="-128"/>
              </a:rPr>
              <a:t>La </a:t>
            </a:r>
            <a:r>
              <a:rPr lang="en-CA" dirty="0" err="1" smtClean="0">
                <a:cs typeface="Arial Unicode MS" panose="020B0604020202020204" pitchFamily="34" charset="-128"/>
              </a:rPr>
              <a:t>recherche</a:t>
            </a:r>
            <a:r>
              <a:rPr lang="en-CA" dirty="0" smtClean="0">
                <a:cs typeface="Arial Unicode MS" panose="020B0604020202020204" pitchFamily="34" charset="-128"/>
              </a:rPr>
              <a:t> </a:t>
            </a:r>
            <a:r>
              <a:rPr lang="en-CA" dirty="0" err="1" smtClean="0">
                <a:cs typeface="Arial Unicode MS" panose="020B0604020202020204" pitchFamily="34" charset="-128"/>
              </a:rPr>
              <a:t>est</a:t>
            </a:r>
            <a:r>
              <a:rPr lang="en-CA" dirty="0" smtClean="0">
                <a:cs typeface="Arial Unicode MS" panose="020B0604020202020204" pitchFamily="34" charset="-128"/>
              </a:rPr>
              <a:t> </a:t>
            </a:r>
            <a:r>
              <a:rPr lang="en-CA" dirty="0" err="1" smtClean="0">
                <a:cs typeface="Arial Unicode MS" panose="020B0604020202020204" pitchFamily="34" charset="-128"/>
              </a:rPr>
              <a:t>dirigé</a:t>
            </a:r>
            <a:r>
              <a:rPr lang="en-CA" baseline="0" dirty="0" err="1" smtClean="0">
                <a:cs typeface="Arial Unicode MS" panose="020B0604020202020204" pitchFamily="34" charset="-128"/>
              </a:rPr>
              <a:t>e</a:t>
            </a:r>
            <a:r>
              <a:rPr lang="en-CA" baseline="0" dirty="0" smtClean="0">
                <a:cs typeface="Arial Unicode MS" panose="020B0604020202020204" pitchFamily="34" charset="-128"/>
              </a:rPr>
              <a:t> par la </a:t>
            </a:r>
            <a:r>
              <a:rPr lang="en-CA" baseline="0" dirty="0" err="1" smtClean="0">
                <a:cs typeface="Arial Unicode MS" panose="020B0604020202020204" pitchFamily="34" charset="-128"/>
              </a:rPr>
              <a:t>professeure</a:t>
            </a:r>
            <a:r>
              <a:rPr lang="en-CA" baseline="0" dirty="0" smtClean="0">
                <a:cs typeface="Arial Unicode MS" panose="020B0604020202020204" pitchFamily="34" charset="-128"/>
              </a:rPr>
              <a:t> </a:t>
            </a:r>
            <a:r>
              <a:rPr lang="en-CA" dirty="0" err="1" smtClean="0">
                <a:cs typeface="Arial Unicode MS" panose="020B0604020202020204" pitchFamily="34" charset="-128"/>
              </a:rPr>
              <a:t>Duranti</a:t>
            </a:r>
            <a:r>
              <a:rPr lang="en-CA" dirty="0" smtClean="0">
                <a:cs typeface="Arial Unicode MS" panose="020B0604020202020204" pitchFamily="34" charset="-128"/>
              </a:rPr>
              <a:t> de </a:t>
            </a:r>
            <a:r>
              <a:rPr lang="en-CA" baseline="0" dirty="0" smtClean="0">
                <a:cs typeface="Arial Unicode MS" panose="020B0604020202020204" pitchFamily="34" charset="-128"/>
              </a:rPr>
              <a:t>UBC</a:t>
            </a:r>
          </a:p>
          <a:p>
            <a:pPr>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baseline="0" dirty="0" smtClean="0">
                <a:cs typeface="Arial Unicode MS" panose="020B0604020202020204" pitchFamily="34" charset="-128"/>
              </a:rPr>
              <a:t>Il y a </a:t>
            </a:r>
            <a:r>
              <a:rPr lang="en-CA" baseline="0" dirty="0" err="1" smtClean="0">
                <a:cs typeface="Arial Unicode MS" panose="020B0604020202020204" pitchFamily="34" charset="-128"/>
              </a:rPr>
              <a:t>aussi</a:t>
            </a:r>
            <a:r>
              <a:rPr lang="en-CA" baseline="0" dirty="0" smtClean="0">
                <a:cs typeface="Arial Unicode MS" panose="020B0604020202020204" pitchFamily="34" charset="-128"/>
              </a:rPr>
              <a:t> la </a:t>
            </a:r>
            <a:r>
              <a:rPr lang="en-CA" baseline="0" dirty="0" err="1" smtClean="0">
                <a:cs typeface="Arial Unicode MS" panose="020B0604020202020204" pitchFamily="34" charset="-128"/>
              </a:rPr>
              <a:t>faculté</a:t>
            </a:r>
            <a:r>
              <a:rPr lang="en-CA" baseline="0" dirty="0" smtClean="0">
                <a:cs typeface="Arial Unicode MS" panose="020B0604020202020204" pitchFamily="34" charset="-128"/>
              </a:rPr>
              <a:t> de droit, </a:t>
            </a:r>
            <a:r>
              <a:rPr lang="en-CA" baseline="0" dirty="0" err="1" smtClean="0">
                <a:cs typeface="Arial Unicode MS" panose="020B0604020202020204" pitchFamily="34" charset="-128"/>
              </a:rPr>
              <a:t>l’école</a:t>
            </a:r>
            <a:r>
              <a:rPr lang="en-CA" baseline="0" dirty="0" smtClean="0">
                <a:cs typeface="Arial Unicode MS" panose="020B0604020202020204" pitchFamily="34" charset="-128"/>
              </a:rPr>
              <a:t> de </a:t>
            </a:r>
            <a:r>
              <a:rPr lang="en-CA" baseline="0" dirty="0" err="1" smtClean="0">
                <a:cs typeface="Arial Unicode MS" panose="020B0604020202020204" pitchFamily="34" charset="-128"/>
              </a:rPr>
              <a:t>journalisme</a:t>
            </a:r>
            <a:r>
              <a:rPr lang="en-CA" baseline="0" dirty="0" smtClean="0">
                <a:cs typeface="Arial Unicode MS" panose="020B0604020202020204" pitchFamily="34" charset="-128"/>
              </a:rPr>
              <a:t> et le </a:t>
            </a:r>
            <a:r>
              <a:rPr lang="en-CA" i="1" baseline="0" dirty="0" smtClean="0">
                <a:cs typeface="Arial Unicode MS" panose="020B0604020202020204" pitchFamily="34" charset="-128"/>
              </a:rPr>
              <a:t>Sauder School of Business</a:t>
            </a:r>
            <a:r>
              <a:rPr lang="en-CA" i="0" baseline="0" dirty="0" smtClean="0">
                <a:cs typeface="Arial Unicode MS" panose="020B0604020202020204" pitchFamily="34" charset="-128"/>
              </a:rPr>
              <a:t> de UBC</a:t>
            </a:r>
          </a:p>
          <a:p>
            <a:pPr>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CA" i="0" baseline="0" dirty="0" smtClean="0">
              <a:cs typeface="Arial Unicode MS" panose="020B0604020202020204" pitchFamily="34" charset="-128"/>
            </a:endParaRPr>
          </a:p>
          <a:p>
            <a:pPr>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i="0" baseline="0" dirty="0" smtClean="0">
                <a:cs typeface="Arial Unicode MS" panose="020B0604020202020204" pitchFamily="34" charset="-128"/>
              </a:rPr>
              <a:t>Il y a </a:t>
            </a:r>
            <a:r>
              <a:rPr lang="en-CA" i="0" baseline="0" dirty="0" err="1" smtClean="0">
                <a:cs typeface="Arial Unicode MS" panose="020B0604020202020204" pitchFamily="34" charset="-128"/>
              </a:rPr>
              <a:t>aussi</a:t>
            </a:r>
            <a:r>
              <a:rPr lang="en-CA" i="0" baseline="0" dirty="0" smtClean="0">
                <a:cs typeface="Arial Unicode MS" panose="020B0604020202020204" pitchFamily="34" charset="-128"/>
              </a:rPr>
              <a:t> </a:t>
            </a:r>
            <a:r>
              <a:rPr lang="en-CA" i="0" baseline="0" dirty="0" err="1" smtClean="0">
                <a:cs typeface="Arial Unicode MS" panose="020B0604020202020204" pitchFamily="34" charset="-128"/>
              </a:rPr>
              <a:t>d’inclut</a:t>
            </a:r>
            <a:r>
              <a:rPr lang="en-CA" i="0" baseline="0" dirty="0" smtClean="0">
                <a:cs typeface="Arial Unicode MS" panose="020B0604020202020204" pitchFamily="34" charset="-128"/>
              </a:rPr>
              <a:t> des </a:t>
            </a:r>
            <a:r>
              <a:rPr lang="en-CA" i="0" baseline="0" dirty="0" err="1" smtClean="0">
                <a:cs typeface="Arial Unicode MS" panose="020B0604020202020204" pitchFamily="34" charset="-128"/>
              </a:rPr>
              <a:t>membres</a:t>
            </a:r>
            <a:r>
              <a:rPr lang="en-CA" i="0" baseline="0" dirty="0" smtClean="0">
                <a:cs typeface="Arial Unicode MS" panose="020B0604020202020204" pitchFamily="34" charset="-128"/>
              </a:rPr>
              <a:t> des </a:t>
            </a:r>
            <a:r>
              <a:rPr lang="en-CA" i="0" baseline="0" dirty="0" err="1" smtClean="0">
                <a:cs typeface="Arial Unicode MS" panose="020B0604020202020204" pitchFamily="34" charset="-128"/>
              </a:rPr>
              <a:t>États</a:t>
            </a:r>
            <a:r>
              <a:rPr lang="en-CA" i="0" baseline="0" dirty="0" smtClean="0">
                <a:cs typeface="Arial Unicode MS" panose="020B0604020202020204" pitchFamily="34" charset="-128"/>
              </a:rPr>
              <a:t>-Unis et en Europe…</a:t>
            </a:r>
          </a:p>
        </p:txBody>
      </p:sp>
    </p:spTree>
    <p:extLst>
      <p:ext uri="{BB962C8B-B14F-4D97-AF65-F5344CB8AC3E}">
        <p14:creationId xmlns:p14="http://schemas.microsoft.com/office/powerpoint/2010/main" val="36624828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90" name="Rectangle 8"/>
          <p:cNvSpPr>
            <a:spLocks noGrp="1" noChangeArrowheads="1"/>
          </p:cNvSpPr>
          <p:nvPr>
            <p:ph type="sldNum" sz="quarter"/>
          </p:nvPr>
        </p:nvSpPr>
        <p:spPr>
          <a:noFill/>
          <a:extLst>
            <a:ext uri="{91240B29-F687-4F45-9708-019B960494DF}">
              <a14:hiddenLine xmlns:a14="http://schemas.microsoft.com/office/drawing/2010/main" w="9525">
                <a:solidFill>
                  <a:srgbClr val="3465AF"/>
                </a:solidFill>
                <a:round/>
                <a:headEnd/>
                <a:tailEnd/>
              </a14:hiddenLine>
            </a:ext>
          </a:extLst>
        </p:spPr>
        <p:txBody>
          <a:bodyPr/>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9pPr>
          </a:lstStyle>
          <a:p>
            <a:pPr>
              <a:buClrTx/>
              <a:buFontTx/>
              <a:buNone/>
            </a:pPr>
            <a:fld id="{811999E3-ABF9-4F67-B381-6BC7348C4E23}" type="slidenum">
              <a:rPr lang="en-US" sz="1200">
                <a:solidFill>
                  <a:srgbClr val="000000"/>
                </a:solidFill>
              </a:rPr>
              <a:pPr>
                <a:buClrTx/>
                <a:buFontTx/>
                <a:buNone/>
              </a:pPr>
              <a:t>6</a:t>
            </a:fld>
            <a:endParaRPr lang="en-US" sz="1200">
              <a:solidFill>
                <a:srgbClr val="000000"/>
              </a:solidFill>
            </a:endParaRPr>
          </a:p>
        </p:txBody>
      </p:sp>
      <p:sp>
        <p:nvSpPr>
          <p:cNvPr id="12291" name="Rectangle 1"/>
          <p:cNvSpPr txBox="1">
            <a:spLocks noGrp="1" noRot="1" noChangeAspect="1" noChangeArrowheads="1" noTextEdit="1"/>
          </p:cNvSpPr>
          <p:nvPr>
            <p:ph type="sldImg"/>
          </p:nvPr>
        </p:nvSpPr>
        <p:spPr>
          <a:xfrm>
            <a:off x="915988" y="744538"/>
            <a:ext cx="4960937" cy="3722687"/>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2292" name="Text Box 2"/>
          <p:cNvSpPr txBox="1">
            <a:spLocks noGrp="1" noChangeArrowheads="1"/>
          </p:cNvSpPr>
          <p:nvPr>
            <p:ph type="body" idx="1"/>
          </p:nvPr>
        </p:nvSpPr>
        <p:spPr>
          <a:xfrm>
            <a:off x="679450" y="4717416"/>
            <a:ext cx="5434028" cy="4467406"/>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pPr marL="0" lvl="0">
              <a:spcBef>
                <a:spcPts val="0"/>
              </a:spcBef>
            </a:pPr>
            <a:r>
              <a:rPr lang="fr-FR" sz="1200" kern="1200" dirty="0" smtClean="0">
                <a:solidFill>
                  <a:srgbClr val="000000"/>
                </a:solidFill>
                <a:latin typeface="Times New Roman" panose="02020603050405020304" pitchFamily="18" charset="0"/>
                <a:ea typeface="+mn-ea"/>
                <a:cs typeface="Arial" panose="020B0604020202020204" pitchFamily="34" charset="0"/>
              </a:rPr>
              <a:t>Nous souhaitons</a:t>
            </a:r>
            <a:r>
              <a:rPr lang="fr-FR" sz="1200" kern="1200" baseline="0" dirty="0" smtClean="0">
                <a:solidFill>
                  <a:srgbClr val="000000"/>
                </a:solidFill>
                <a:latin typeface="Times New Roman" panose="02020603050405020304" pitchFamily="18" charset="0"/>
                <a:ea typeface="+mn-ea"/>
                <a:cs typeface="Arial" panose="020B0604020202020204" pitchFamily="34" charset="0"/>
              </a:rPr>
              <a:t> </a:t>
            </a:r>
          </a:p>
          <a:p>
            <a:pPr marL="0" lvl="0">
              <a:spcBef>
                <a:spcPts val="0"/>
              </a:spcBef>
            </a:pPr>
            <a:r>
              <a:rPr lang="fr-FR" sz="1200" kern="1200" baseline="0" dirty="0" smtClean="0">
                <a:solidFill>
                  <a:srgbClr val="000000"/>
                </a:solidFill>
                <a:latin typeface="Times New Roman" panose="02020603050405020304" pitchFamily="18" charset="0"/>
                <a:ea typeface="+mn-ea"/>
                <a:cs typeface="Arial" panose="020B0604020202020204" pitchFamily="34" charset="0"/>
              </a:rPr>
              <a:t>D’abord : </a:t>
            </a:r>
            <a:r>
              <a:rPr lang="fr-FR" sz="1200" kern="1200" dirty="0" smtClean="0">
                <a:solidFill>
                  <a:srgbClr val="000000"/>
                </a:solidFill>
                <a:latin typeface="Times New Roman" panose="02020603050405020304" pitchFamily="18" charset="0"/>
                <a:ea typeface="+mn-ea"/>
                <a:cs typeface="Arial" panose="020B0604020202020204" pitchFamily="34" charset="0"/>
              </a:rPr>
              <a:t>Identifier et examiner les questions de gestion </a:t>
            </a:r>
            <a:r>
              <a:rPr lang="fr-FR" sz="1200" b="1" kern="1200" dirty="0" smtClean="0">
                <a:solidFill>
                  <a:srgbClr val="000000"/>
                </a:solidFill>
                <a:latin typeface="Times New Roman" panose="02020603050405020304" pitchFamily="18" charset="0"/>
                <a:ea typeface="+mn-ea"/>
                <a:cs typeface="Arial" panose="020B0604020202020204" pitchFamily="34" charset="0"/>
              </a:rPr>
              <a:t>opérationnelles</a:t>
            </a:r>
            <a:r>
              <a:rPr lang="fr-FR" sz="1200" kern="1200" dirty="0" smtClean="0">
                <a:solidFill>
                  <a:srgbClr val="000000"/>
                </a:solidFill>
                <a:latin typeface="Times New Roman" panose="02020603050405020304" pitchFamily="18" charset="0"/>
                <a:ea typeface="+mn-ea"/>
                <a:cs typeface="Arial" panose="020B0604020202020204" pitchFamily="34" charset="0"/>
              </a:rPr>
              <a:t>, </a:t>
            </a:r>
            <a:r>
              <a:rPr lang="fr-FR" sz="1200" b="1" kern="1200" dirty="0" smtClean="0">
                <a:solidFill>
                  <a:srgbClr val="000000"/>
                </a:solidFill>
                <a:latin typeface="Times New Roman" panose="02020603050405020304" pitchFamily="18" charset="0"/>
                <a:ea typeface="+mn-ea"/>
                <a:cs typeface="Arial" panose="020B0604020202020204" pitchFamily="34" charset="0"/>
              </a:rPr>
              <a:t>juridiques</a:t>
            </a:r>
            <a:r>
              <a:rPr lang="fr-FR" sz="1200" kern="1200" dirty="0" smtClean="0">
                <a:solidFill>
                  <a:srgbClr val="000000"/>
                </a:solidFill>
                <a:latin typeface="Times New Roman" panose="02020603050405020304" pitchFamily="18" charset="0"/>
                <a:ea typeface="+mn-ea"/>
                <a:cs typeface="Arial" panose="020B0604020202020204" pitchFamily="34" charset="0"/>
              </a:rPr>
              <a:t>, et </a:t>
            </a:r>
            <a:r>
              <a:rPr lang="fr-FR" sz="1200" b="1" kern="1200" dirty="0" smtClean="0">
                <a:solidFill>
                  <a:srgbClr val="000000"/>
                </a:solidFill>
                <a:latin typeface="Times New Roman" panose="02020603050405020304" pitchFamily="18" charset="0"/>
                <a:ea typeface="+mn-ea"/>
                <a:cs typeface="Arial" panose="020B0604020202020204" pitchFamily="34" charset="0"/>
              </a:rPr>
              <a:t>techniques</a:t>
            </a:r>
            <a:r>
              <a:rPr lang="fr-FR" sz="1200" kern="1200" dirty="0" smtClean="0">
                <a:solidFill>
                  <a:srgbClr val="000000"/>
                </a:solidFill>
                <a:latin typeface="Times New Roman" panose="02020603050405020304" pitchFamily="18" charset="0"/>
                <a:ea typeface="+mn-ea"/>
                <a:cs typeface="Arial" panose="020B0604020202020204" pitchFamily="34" charset="0"/>
              </a:rPr>
              <a:t> qui concernent la gestion et le stockage des données dans le Cloud</a:t>
            </a:r>
            <a:r>
              <a:rPr lang="en-US" sz="1100" kern="1200" dirty="0" smtClean="0">
                <a:solidFill>
                  <a:srgbClr val="000000"/>
                </a:solidFill>
                <a:latin typeface="Times New Roman" panose="02020603050405020304" pitchFamily="18" charset="0"/>
                <a:ea typeface="+mn-ea"/>
                <a:cs typeface="Arial" panose="020B0604020202020204" pitchFamily="34" charset="0"/>
                <a:sym typeface="Wingdings" panose="05000000000000000000" pitchFamily="2" charset="2"/>
              </a:rPr>
              <a:t>	  </a:t>
            </a:r>
          </a:p>
          <a:p>
            <a:pPr marL="0" lvl="0">
              <a:spcBef>
                <a:spcPts val="0"/>
              </a:spcBef>
            </a:pPr>
            <a:r>
              <a:rPr lang="en-US" sz="1100" kern="1200" dirty="0" smtClean="0">
                <a:solidFill>
                  <a:srgbClr val="000000"/>
                </a:solidFill>
                <a:latin typeface="Times New Roman" panose="02020603050405020304" pitchFamily="18" charset="0"/>
                <a:ea typeface="+mn-ea"/>
                <a:cs typeface="Arial" panose="020B0604020202020204" pitchFamily="34" charset="0"/>
                <a:sym typeface="Wingdings" panose="05000000000000000000" pitchFamily="2" charset="2"/>
              </a:rPr>
              <a:t>	</a:t>
            </a:r>
            <a:r>
              <a:rPr lang="en-US" sz="1100" dirty="0" smtClean="0">
                <a:cs typeface="Arial" panose="020B0604020202020204" pitchFamily="34" charset="0"/>
                <a:sym typeface="Wingdings" panose="05000000000000000000" pitchFamily="2" charset="2"/>
              </a:rPr>
              <a:t>   </a:t>
            </a:r>
            <a:r>
              <a:rPr lang="en-US" sz="1100" kern="1200" dirty="0" smtClean="0">
                <a:solidFill>
                  <a:srgbClr val="000000"/>
                </a:solidFill>
                <a:latin typeface="Times New Roman" panose="02020603050405020304" pitchFamily="18" charset="0"/>
                <a:ea typeface="+mn-ea"/>
                <a:cs typeface="Arial" panose="020B0604020202020204" pitchFamily="34" charset="0"/>
                <a:sym typeface="Wingdings" panose="05000000000000000000" pitchFamily="2" charset="2"/>
              </a:rPr>
              <a:t>informer et </a:t>
            </a:r>
            <a:r>
              <a:rPr lang="en-US" sz="1100" kern="1200" dirty="0" err="1" smtClean="0">
                <a:solidFill>
                  <a:srgbClr val="000000"/>
                </a:solidFill>
                <a:latin typeface="Times New Roman" panose="02020603050405020304" pitchFamily="18" charset="0"/>
                <a:ea typeface="+mn-ea"/>
                <a:cs typeface="Arial" panose="020B0604020202020204" pitchFamily="34" charset="0"/>
                <a:sym typeface="Wingdings" panose="05000000000000000000" pitchFamily="2" charset="2"/>
              </a:rPr>
              <a:t>éduquer</a:t>
            </a:r>
            <a:r>
              <a:rPr lang="en-US" sz="1100" kern="1200" dirty="0" smtClean="0">
                <a:solidFill>
                  <a:srgbClr val="000000"/>
                </a:solidFill>
                <a:latin typeface="Times New Roman" panose="02020603050405020304" pitchFamily="18" charset="0"/>
                <a:ea typeface="+mn-ea"/>
                <a:cs typeface="Arial" panose="020B0604020202020204" pitchFamily="34" charset="0"/>
                <a:sym typeface="Wingdings" panose="05000000000000000000" pitchFamily="2" charset="2"/>
              </a:rPr>
              <a:t> les </a:t>
            </a:r>
            <a:r>
              <a:rPr lang="en-US" sz="1100" kern="1200" dirty="0" err="1" smtClean="0">
                <a:solidFill>
                  <a:srgbClr val="000000"/>
                </a:solidFill>
                <a:latin typeface="Times New Roman" panose="02020603050405020304" pitchFamily="18" charset="0"/>
                <a:ea typeface="+mn-ea"/>
                <a:cs typeface="Arial" panose="020B0604020202020204" pitchFamily="34" charset="0"/>
                <a:sym typeface="Wingdings" panose="05000000000000000000" pitchFamily="2" charset="2"/>
              </a:rPr>
              <a:t>utilisateurs</a:t>
            </a:r>
            <a:r>
              <a:rPr lang="en-US" sz="1100" kern="1200" dirty="0" smtClean="0">
                <a:solidFill>
                  <a:srgbClr val="000000"/>
                </a:solidFill>
                <a:latin typeface="Times New Roman" panose="02020603050405020304" pitchFamily="18" charset="0"/>
                <a:ea typeface="+mn-ea"/>
                <a:cs typeface="Arial" panose="020B0604020202020204" pitchFamily="34" charset="0"/>
                <a:sym typeface="Wingdings" panose="05000000000000000000" pitchFamily="2" charset="2"/>
              </a:rPr>
              <a:t> courants et futures du Cloud; </a:t>
            </a:r>
          </a:p>
          <a:p>
            <a:pPr marL="0" lvl="0">
              <a:spcBef>
                <a:spcPts val="0"/>
              </a:spcBef>
            </a:pPr>
            <a:r>
              <a:rPr lang="en-US" sz="1100" kern="1200" dirty="0" smtClean="0">
                <a:solidFill>
                  <a:srgbClr val="000000"/>
                </a:solidFill>
                <a:latin typeface="Times New Roman" panose="02020603050405020304" pitchFamily="18" charset="0"/>
                <a:ea typeface="+mn-ea"/>
                <a:cs typeface="Arial" panose="020B0604020202020204" pitchFamily="34" charset="0"/>
                <a:sym typeface="Wingdings" panose="05000000000000000000" pitchFamily="2" charset="2"/>
              </a:rPr>
              <a:t>	   explorer et </a:t>
            </a:r>
            <a:r>
              <a:rPr lang="en-US" sz="1100" kern="1200" dirty="0" err="1" smtClean="0">
                <a:solidFill>
                  <a:srgbClr val="000000"/>
                </a:solidFill>
                <a:latin typeface="Times New Roman" panose="02020603050405020304" pitchFamily="18" charset="0"/>
                <a:ea typeface="+mn-ea"/>
                <a:cs typeface="Arial" panose="020B0604020202020204" pitchFamily="34" charset="0"/>
                <a:sym typeface="Wingdings" panose="05000000000000000000" pitchFamily="2" charset="2"/>
              </a:rPr>
              <a:t>comprendre</a:t>
            </a:r>
            <a:r>
              <a:rPr lang="en-US" sz="1100" kern="1200" dirty="0" smtClean="0">
                <a:solidFill>
                  <a:srgbClr val="000000"/>
                </a:solidFill>
                <a:latin typeface="Times New Roman" panose="02020603050405020304" pitchFamily="18" charset="0"/>
                <a:ea typeface="+mn-ea"/>
                <a:cs typeface="Arial" panose="020B0604020202020204" pitchFamily="34" charset="0"/>
                <a:sym typeface="Wingdings" panose="05000000000000000000" pitchFamily="2" charset="2"/>
              </a:rPr>
              <a:t> la </a:t>
            </a:r>
            <a:r>
              <a:rPr lang="en-US" sz="1100" kern="1200" dirty="0" err="1" smtClean="0">
                <a:solidFill>
                  <a:srgbClr val="000000"/>
                </a:solidFill>
                <a:latin typeface="Times New Roman" panose="02020603050405020304" pitchFamily="18" charset="0"/>
                <a:ea typeface="+mn-ea"/>
                <a:cs typeface="Arial" panose="020B0604020202020204" pitchFamily="34" charset="0"/>
                <a:sym typeface="Wingdings" panose="05000000000000000000" pitchFamily="2" charset="2"/>
              </a:rPr>
              <a:t>pratiques</a:t>
            </a:r>
            <a:r>
              <a:rPr lang="en-US" sz="1100" kern="1200" dirty="0" smtClean="0">
                <a:solidFill>
                  <a:srgbClr val="000000"/>
                </a:solidFill>
                <a:latin typeface="Times New Roman" panose="02020603050405020304" pitchFamily="18" charset="0"/>
                <a:ea typeface="+mn-ea"/>
                <a:cs typeface="Arial" panose="020B0604020202020204" pitchFamily="34" charset="0"/>
                <a:sym typeface="Wingdings" panose="05000000000000000000" pitchFamily="2" charset="2"/>
              </a:rPr>
              <a:t> des </a:t>
            </a:r>
            <a:r>
              <a:rPr lang="en-US" sz="1100" kern="1200" dirty="0" err="1" smtClean="0">
                <a:solidFill>
                  <a:srgbClr val="000000"/>
                </a:solidFill>
                <a:latin typeface="Times New Roman" panose="02020603050405020304" pitchFamily="18" charset="0"/>
                <a:ea typeface="+mn-ea"/>
                <a:cs typeface="Arial" panose="020B0604020202020204" pitchFamily="34" charset="0"/>
                <a:sym typeface="Wingdings" panose="05000000000000000000" pitchFamily="2" charset="2"/>
              </a:rPr>
              <a:t>fournisseurs</a:t>
            </a:r>
            <a:r>
              <a:rPr lang="en-US" sz="1100" kern="1200" dirty="0" smtClean="0">
                <a:solidFill>
                  <a:srgbClr val="000000"/>
                </a:solidFill>
                <a:latin typeface="Times New Roman" panose="02020603050405020304" pitchFamily="18" charset="0"/>
                <a:ea typeface="+mn-ea"/>
                <a:cs typeface="Arial" panose="020B0604020202020204" pitchFamily="34" charset="0"/>
                <a:sym typeface="Wingdings" panose="05000000000000000000" pitchFamily="2" charset="2"/>
              </a:rPr>
              <a:t> du Cloud.</a:t>
            </a:r>
            <a:endParaRPr lang="en-US" sz="1100" kern="1200" dirty="0" smtClean="0">
              <a:solidFill>
                <a:srgbClr val="000000"/>
              </a:solidFill>
              <a:latin typeface="Times New Roman" panose="02020603050405020304" pitchFamily="18" charset="0"/>
              <a:ea typeface="+mn-ea"/>
              <a:cs typeface="Arial" panose="020B0604020202020204" pitchFamily="34" charset="0"/>
            </a:endParaRPr>
          </a:p>
          <a:p>
            <a:pPr marL="0" lvl="0">
              <a:spcBef>
                <a:spcPts val="0"/>
              </a:spcBef>
            </a:pPr>
            <a:endParaRPr lang="en-US" sz="1100" kern="1200" dirty="0" smtClean="0">
              <a:solidFill>
                <a:srgbClr val="000000"/>
              </a:solidFill>
              <a:latin typeface="Times New Roman" panose="02020603050405020304" pitchFamily="18" charset="0"/>
              <a:ea typeface="+mn-ea"/>
              <a:cs typeface="Arial" panose="020B0604020202020204" pitchFamily="34" charset="0"/>
            </a:endParaRPr>
          </a:p>
          <a:p>
            <a:pPr marL="0" lvl="0">
              <a:spcBef>
                <a:spcPts val="0"/>
              </a:spcBef>
            </a:pPr>
            <a:r>
              <a:rPr lang="fr-FR" sz="1200" kern="1200" dirty="0" smtClean="0">
                <a:solidFill>
                  <a:srgbClr val="000000"/>
                </a:solidFill>
                <a:latin typeface="Times New Roman" panose="02020603050405020304" pitchFamily="18" charset="0"/>
                <a:ea typeface="+mn-ea"/>
                <a:cs typeface="Arial" panose="020B0604020202020204" pitchFamily="34" charset="0"/>
              </a:rPr>
              <a:t>Ensuite,</a:t>
            </a:r>
            <a:r>
              <a:rPr lang="fr-FR" sz="1200" kern="1200" baseline="0" dirty="0" smtClean="0">
                <a:solidFill>
                  <a:srgbClr val="000000"/>
                </a:solidFill>
                <a:latin typeface="Times New Roman" panose="02020603050405020304" pitchFamily="18" charset="0"/>
                <a:ea typeface="+mn-ea"/>
                <a:cs typeface="Arial" panose="020B0604020202020204" pitchFamily="34" charset="0"/>
              </a:rPr>
              <a:t> il s’agit de </a:t>
            </a:r>
            <a:r>
              <a:rPr lang="fr-FR" sz="1200" kern="1200" dirty="0" smtClean="0">
                <a:solidFill>
                  <a:srgbClr val="000000"/>
                </a:solidFill>
                <a:latin typeface="Times New Roman" panose="02020603050405020304" pitchFamily="18" charset="0"/>
                <a:ea typeface="+mn-ea"/>
                <a:cs typeface="Arial" panose="020B0604020202020204" pitchFamily="34" charset="0"/>
              </a:rPr>
              <a:t>Déterminer quelles </a:t>
            </a:r>
            <a:r>
              <a:rPr lang="fr-FR" sz="1200" b="1" kern="1200" dirty="0" smtClean="0">
                <a:solidFill>
                  <a:srgbClr val="000000"/>
                </a:solidFill>
                <a:latin typeface="Times New Roman" panose="02020603050405020304" pitchFamily="18" charset="0"/>
                <a:ea typeface="+mn-ea"/>
                <a:cs typeface="Arial" panose="020B0604020202020204" pitchFamily="34" charset="0"/>
              </a:rPr>
              <a:t>pratiques</a:t>
            </a:r>
            <a:r>
              <a:rPr lang="fr-FR" sz="1200" kern="1200" dirty="0" smtClean="0">
                <a:solidFill>
                  <a:srgbClr val="000000"/>
                </a:solidFill>
                <a:latin typeface="Times New Roman" panose="02020603050405020304" pitchFamily="18" charset="0"/>
                <a:ea typeface="+mn-ea"/>
                <a:cs typeface="Arial" panose="020B0604020202020204" pitchFamily="34" charset="0"/>
              </a:rPr>
              <a:t> et </a:t>
            </a:r>
            <a:r>
              <a:rPr lang="fr-FR" sz="1200" b="1" kern="1200" dirty="0" smtClean="0">
                <a:solidFill>
                  <a:srgbClr val="000000"/>
                </a:solidFill>
                <a:latin typeface="Times New Roman" panose="02020603050405020304" pitchFamily="18" charset="0"/>
                <a:ea typeface="+mn-ea"/>
                <a:cs typeface="Arial" panose="020B0604020202020204" pitchFamily="34" charset="0"/>
              </a:rPr>
              <a:t>politiques</a:t>
            </a:r>
            <a:r>
              <a:rPr lang="fr-FR" sz="1200" kern="1200" dirty="0" smtClean="0">
                <a:solidFill>
                  <a:srgbClr val="000000"/>
                </a:solidFill>
                <a:latin typeface="Times New Roman" panose="02020603050405020304" pitchFamily="18" charset="0"/>
                <a:ea typeface="+mn-ea"/>
                <a:cs typeface="Arial" panose="020B0604020202020204" pitchFamily="34" charset="0"/>
              </a:rPr>
              <a:t> un </a:t>
            </a:r>
            <a:r>
              <a:rPr lang="fr-FR" sz="1200" b="1" kern="1200" dirty="0" smtClean="0">
                <a:solidFill>
                  <a:srgbClr val="000000"/>
                </a:solidFill>
                <a:latin typeface="Times New Roman" panose="02020603050405020304" pitchFamily="18" charset="0"/>
                <a:ea typeface="+mn-ea"/>
                <a:cs typeface="Arial" panose="020B0604020202020204" pitchFamily="34" charset="0"/>
              </a:rPr>
              <a:t>fournisseur</a:t>
            </a:r>
            <a:r>
              <a:rPr lang="fr-FR" sz="1200" kern="1200" dirty="0" smtClean="0">
                <a:solidFill>
                  <a:srgbClr val="000000"/>
                </a:solidFill>
                <a:latin typeface="Times New Roman" panose="02020603050405020304" pitchFamily="18" charset="0"/>
                <a:ea typeface="+mn-ea"/>
                <a:cs typeface="Arial" panose="020B0604020202020204" pitchFamily="34" charset="0"/>
              </a:rPr>
              <a:t> de Cloud devrait avoir en place afin d’être capable de faire la mise en œuvre complète du système de gestion des données et/ou des archives de l’organisation qui choisit de confier son information à ce fournisseur</a:t>
            </a:r>
            <a:r>
              <a:rPr lang="en-US" sz="1100" kern="1200" dirty="0" smtClean="0">
                <a:solidFill>
                  <a:srgbClr val="000000"/>
                </a:solidFill>
                <a:latin typeface="Times New Roman" panose="02020603050405020304" pitchFamily="18" charset="0"/>
                <a:ea typeface="+mn-ea"/>
                <a:cs typeface="Arial" panose="020B0604020202020204" pitchFamily="34" charset="0"/>
                <a:sym typeface="Wingdings" panose="05000000000000000000" pitchFamily="2" charset="2"/>
              </a:rPr>
              <a:t>	</a:t>
            </a:r>
          </a:p>
          <a:p>
            <a:pPr marL="0" lvl="0">
              <a:spcBef>
                <a:spcPts val="0"/>
              </a:spcBef>
            </a:pPr>
            <a:r>
              <a:rPr lang="en-US" sz="1100" kern="1200" dirty="0" smtClean="0">
                <a:solidFill>
                  <a:srgbClr val="000000"/>
                </a:solidFill>
                <a:latin typeface="Times New Roman" panose="02020603050405020304" pitchFamily="18" charset="0"/>
                <a:ea typeface="+mn-ea"/>
                <a:cs typeface="Arial" panose="020B0604020202020204" pitchFamily="34" charset="0"/>
                <a:sym typeface="Wingdings" panose="05000000000000000000" pitchFamily="2" charset="2"/>
              </a:rPr>
              <a:t>	 </a:t>
            </a:r>
            <a:r>
              <a:rPr lang="fr-FR" sz="1100" kern="1200" dirty="0" smtClean="0">
                <a:solidFill>
                  <a:srgbClr val="000000"/>
                </a:solidFill>
                <a:latin typeface="Times New Roman" panose="02020603050405020304" pitchFamily="18" charset="0"/>
                <a:ea typeface="+mn-ea"/>
                <a:cs typeface="Arial" panose="020B0604020202020204" pitchFamily="34" charset="0"/>
                <a:sym typeface="Wingdings" panose="05000000000000000000" pitchFamily="2" charset="2"/>
              </a:rPr>
              <a:t>reconnaître, identifier, analyser et de résoudre n’importe quel incident qui risque de se produire.</a:t>
            </a:r>
          </a:p>
          <a:p>
            <a:pPr marL="0" lvl="0">
              <a:spcBef>
                <a:spcPts val="0"/>
              </a:spcBef>
            </a:pPr>
            <a:endParaRPr lang="en-US" sz="1100" kern="1200" dirty="0" smtClean="0">
              <a:solidFill>
                <a:srgbClr val="000000"/>
              </a:solidFill>
              <a:latin typeface="Times New Roman" panose="02020603050405020304" pitchFamily="18" charset="0"/>
              <a:ea typeface="+mn-ea"/>
              <a:cs typeface="Arial" panose="020B0604020202020204" pitchFamily="34" charset="0"/>
            </a:endParaRPr>
          </a:p>
          <a:p>
            <a:pPr marL="0" lvl="0">
              <a:spcBef>
                <a:spcPts val="0"/>
              </a:spcBef>
            </a:pPr>
            <a:r>
              <a:rPr lang="fr-FR" sz="1200" kern="1200" dirty="0" smtClean="0">
                <a:solidFill>
                  <a:srgbClr val="000000"/>
                </a:solidFill>
                <a:latin typeface="Times New Roman" panose="02020603050405020304" pitchFamily="18" charset="0"/>
                <a:ea typeface="+mn-ea"/>
                <a:cs typeface="Arial" panose="020B0604020202020204" pitchFamily="34" charset="0"/>
              </a:rPr>
              <a:t>Enfin</a:t>
            </a:r>
            <a:r>
              <a:rPr lang="fr-FR" sz="1200" kern="1200" baseline="0" dirty="0" smtClean="0">
                <a:solidFill>
                  <a:srgbClr val="000000"/>
                </a:solidFill>
                <a:latin typeface="Times New Roman" panose="02020603050405020304" pitchFamily="18" charset="0"/>
                <a:ea typeface="+mn-ea"/>
                <a:cs typeface="Arial" panose="020B0604020202020204" pitchFamily="34" charset="0"/>
              </a:rPr>
              <a:t> il s agit aussi de </a:t>
            </a:r>
            <a:r>
              <a:rPr lang="fr-FR" sz="1200" kern="1200" dirty="0" smtClean="0">
                <a:solidFill>
                  <a:srgbClr val="000000"/>
                </a:solidFill>
                <a:latin typeface="Times New Roman" panose="02020603050405020304" pitchFamily="18" charset="0"/>
                <a:ea typeface="+mn-ea"/>
                <a:cs typeface="Arial" panose="020B0604020202020204" pitchFamily="34" charset="0"/>
              </a:rPr>
              <a:t>Développer des </a:t>
            </a:r>
            <a:r>
              <a:rPr lang="fr-FR" sz="1200" b="1" kern="1200" dirty="0" smtClean="0">
                <a:solidFill>
                  <a:srgbClr val="000000"/>
                </a:solidFill>
                <a:latin typeface="Times New Roman" panose="02020603050405020304" pitchFamily="18" charset="0"/>
                <a:ea typeface="+mn-ea"/>
                <a:cs typeface="Arial" panose="020B0604020202020204" pitchFamily="34" charset="0"/>
              </a:rPr>
              <a:t>directives</a:t>
            </a:r>
            <a:r>
              <a:rPr lang="fr-FR" sz="1200" kern="1200" dirty="0" smtClean="0">
                <a:solidFill>
                  <a:srgbClr val="000000"/>
                </a:solidFill>
                <a:latin typeface="Times New Roman" panose="02020603050405020304" pitchFamily="18" charset="0"/>
                <a:ea typeface="+mn-ea"/>
                <a:cs typeface="Arial" panose="020B0604020202020204" pitchFamily="34" charset="0"/>
              </a:rPr>
              <a:t> qui peuvent guider les utilisateurs courants et potentiels à évaluer adéquatement les </a:t>
            </a:r>
            <a:r>
              <a:rPr lang="fr-FR" sz="1200" b="1" kern="1200" dirty="0" smtClean="0">
                <a:solidFill>
                  <a:srgbClr val="000000"/>
                </a:solidFill>
                <a:latin typeface="Times New Roman" panose="02020603050405020304" pitchFamily="18" charset="0"/>
                <a:ea typeface="+mn-ea"/>
                <a:cs typeface="Arial" panose="020B0604020202020204" pitchFamily="34" charset="0"/>
              </a:rPr>
              <a:t>risques</a:t>
            </a:r>
            <a:r>
              <a:rPr lang="fr-FR" sz="1200" kern="1200" dirty="0" smtClean="0">
                <a:solidFill>
                  <a:srgbClr val="000000"/>
                </a:solidFill>
                <a:latin typeface="Times New Roman" panose="02020603050405020304" pitchFamily="18" charset="0"/>
                <a:ea typeface="+mn-ea"/>
                <a:cs typeface="Arial" panose="020B0604020202020204" pitchFamily="34" charset="0"/>
              </a:rPr>
              <a:t> et les </a:t>
            </a:r>
            <a:r>
              <a:rPr lang="fr-FR" sz="1200" b="1" kern="1200" dirty="0" smtClean="0">
                <a:solidFill>
                  <a:srgbClr val="000000"/>
                </a:solidFill>
                <a:latin typeface="Times New Roman" panose="02020603050405020304" pitchFamily="18" charset="0"/>
                <a:ea typeface="+mn-ea"/>
                <a:cs typeface="Arial" panose="020B0604020202020204" pitchFamily="34" charset="0"/>
              </a:rPr>
              <a:t>avantages</a:t>
            </a:r>
            <a:r>
              <a:rPr lang="fr-FR" sz="1200" kern="1200" dirty="0" smtClean="0">
                <a:solidFill>
                  <a:srgbClr val="000000"/>
                </a:solidFill>
                <a:latin typeface="Times New Roman" panose="02020603050405020304" pitchFamily="18" charset="0"/>
                <a:ea typeface="+mn-ea"/>
                <a:cs typeface="Arial" panose="020B0604020202020204" pitchFamily="34" charset="0"/>
              </a:rPr>
              <a:t> de placer leurs données dans le Cloud</a:t>
            </a:r>
          </a:p>
          <a:p>
            <a:pPr marL="0" lvl="0">
              <a:spcBef>
                <a:spcPts val="0"/>
              </a:spcBef>
            </a:pPr>
            <a:r>
              <a:rPr lang="fr-FR" sz="1200" kern="1200" dirty="0" smtClean="0">
                <a:solidFill>
                  <a:srgbClr val="000000"/>
                </a:solidFill>
                <a:latin typeface="Times New Roman" panose="02020603050405020304" pitchFamily="18" charset="0"/>
                <a:ea typeface="+mn-ea"/>
                <a:cs typeface="Arial" panose="020B0604020202020204" pitchFamily="34" charset="0"/>
                <a:sym typeface="Wingdings" panose="05000000000000000000" pitchFamily="2" charset="2"/>
              </a:rPr>
              <a:t>	</a:t>
            </a:r>
            <a:r>
              <a:rPr lang="en-US" sz="1050" kern="1200" dirty="0" smtClean="0">
                <a:solidFill>
                  <a:srgbClr val="000000"/>
                </a:solidFill>
                <a:latin typeface="Times New Roman" panose="02020603050405020304" pitchFamily="18" charset="0"/>
                <a:ea typeface="+mn-ea"/>
                <a:cs typeface="Arial" panose="020B0604020202020204" pitchFamily="34" charset="0"/>
                <a:sym typeface="Wingdings" panose="05000000000000000000" pitchFamily="2" charset="2"/>
              </a:rPr>
              <a:t> aider les </a:t>
            </a:r>
            <a:r>
              <a:rPr lang="en-US" sz="1050" kern="1200" dirty="0" err="1" smtClean="0">
                <a:solidFill>
                  <a:srgbClr val="000000"/>
                </a:solidFill>
                <a:latin typeface="Times New Roman" panose="02020603050405020304" pitchFamily="18" charset="0"/>
                <a:ea typeface="+mn-ea"/>
                <a:cs typeface="Arial" panose="020B0604020202020204" pitchFamily="34" charset="0"/>
                <a:sym typeface="Wingdings" panose="05000000000000000000" pitchFamily="2" charset="2"/>
              </a:rPr>
              <a:t>utilisateurs</a:t>
            </a:r>
            <a:r>
              <a:rPr lang="en-US" sz="1050" kern="1200" dirty="0" smtClean="0">
                <a:solidFill>
                  <a:srgbClr val="000000"/>
                </a:solidFill>
                <a:latin typeface="Times New Roman" panose="02020603050405020304" pitchFamily="18" charset="0"/>
                <a:ea typeface="+mn-ea"/>
                <a:cs typeface="Arial" panose="020B0604020202020204" pitchFamily="34" charset="0"/>
                <a:sym typeface="Wingdings" panose="05000000000000000000" pitchFamily="2" charset="2"/>
              </a:rPr>
              <a:t> à </a:t>
            </a:r>
            <a:r>
              <a:rPr lang="fr-FR" sz="1100" kern="1200" dirty="0" smtClean="0">
                <a:solidFill>
                  <a:srgbClr val="000000"/>
                </a:solidFill>
                <a:latin typeface="Times New Roman" panose="02020603050405020304" pitchFamily="18" charset="0"/>
                <a:ea typeface="+mn-ea"/>
                <a:cs typeface="Arial" panose="020B0604020202020204" pitchFamily="34" charset="0"/>
                <a:sym typeface="Wingdings" panose="05000000000000000000" pitchFamily="2" charset="2"/>
              </a:rPr>
              <a:t>négocier des accords de service , reconnaître des certificats 	et/ou des attestations de service;</a:t>
            </a:r>
          </a:p>
          <a:p>
            <a:pPr marL="0" lvl="0">
              <a:spcBef>
                <a:spcPts val="0"/>
              </a:spcBef>
            </a:pPr>
            <a:r>
              <a:rPr lang="en-US" sz="1100" kern="1200" dirty="0" smtClean="0">
                <a:solidFill>
                  <a:srgbClr val="000000"/>
                </a:solidFill>
                <a:latin typeface="Times New Roman" panose="02020603050405020304" pitchFamily="18" charset="0"/>
                <a:ea typeface="+mn-ea"/>
                <a:cs typeface="Arial" panose="020B0604020202020204" pitchFamily="34" charset="0"/>
                <a:sym typeface="Wingdings" panose="05000000000000000000" pitchFamily="2" charset="2"/>
              </a:rPr>
              <a:t>	 </a:t>
            </a:r>
            <a:r>
              <a:rPr lang="fr-FR" sz="1100" kern="1200" dirty="0" smtClean="0">
                <a:solidFill>
                  <a:srgbClr val="000000"/>
                </a:solidFill>
                <a:latin typeface="Times New Roman" panose="02020603050405020304" pitchFamily="18" charset="0"/>
                <a:ea typeface="+mn-ea"/>
                <a:cs typeface="Arial" panose="020B0604020202020204" pitchFamily="34" charset="0"/>
                <a:sym typeface="Wingdings" panose="05000000000000000000" pitchFamily="2" charset="2"/>
              </a:rPr>
              <a:t>bien guider l’intégration de leur programme de la gestion des données et/ou des 	archives avec celui du nouvel environnement du Cloud.</a:t>
            </a:r>
            <a:endParaRPr lang="en-US" sz="1100" kern="1200" dirty="0" smtClean="0">
              <a:solidFill>
                <a:srgbClr val="000000"/>
              </a:solidFill>
              <a:latin typeface="Times New Roman" panose="02020603050405020304" pitchFamily="18" charset="0"/>
              <a:ea typeface="+mn-ea"/>
              <a:cs typeface="Arial" panose="020B0604020202020204" pitchFamily="34" charset="0"/>
            </a:endParaRPr>
          </a:p>
          <a:p>
            <a:pPr marL="0" indent="0">
              <a:spcBef>
                <a:spcPts val="450"/>
              </a:spcBef>
              <a:buFont typeface="+mj-lt"/>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CA" dirty="0" smtClean="0">
              <a:cs typeface="Arial Unicode MS" panose="020B0604020202020204" pitchFamily="34" charset="-128"/>
            </a:endParaRPr>
          </a:p>
          <a:p>
            <a:pPr marL="0" indent="0">
              <a:spcBef>
                <a:spcPts val="450"/>
              </a:spcBef>
              <a:buFont typeface="+mj-lt"/>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CA" b="1" dirty="0" smtClean="0">
              <a:cs typeface="Arial Unicode MS" panose="020B0604020202020204" pitchFamily="34" charset="-128"/>
            </a:endParaRPr>
          </a:p>
          <a:p>
            <a:pPr marL="0" indent="0">
              <a:spcBef>
                <a:spcPts val="450"/>
              </a:spcBef>
              <a:buFont typeface="+mj-lt"/>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b="1" dirty="0" err="1" smtClean="0">
                <a:cs typeface="Arial Unicode MS" panose="020B0604020202020204" pitchFamily="34" charset="-128"/>
              </a:rPr>
              <a:t>Nos</a:t>
            </a:r>
            <a:r>
              <a:rPr lang="en-CA" b="1" baseline="0" dirty="0" smtClean="0">
                <a:cs typeface="Arial Unicode MS" panose="020B0604020202020204" pitchFamily="34" charset="-128"/>
              </a:rPr>
              <a:t> questions de </a:t>
            </a:r>
            <a:r>
              <a:rPr lang="en-CA" b="1" dirty="0" err="1" smtClean="0">
                <a:cs typeface="Arial Unicode MS" panose="020B0604020202020204" pitchFamily="34" charset="-128"/>
              </a:rPr>
              <a:t>recherche</a:t>
            </a:r>
            <a:r>
              <a:rPr lang="en-CA" b="1" dirty="0" smtClean="0">
                <a:cs typeface="Arial Unicode MS" panose="020B0604020202020204" pitchFamily="34" charset="-128"/>
              </a:rPr>
              <a:t> </a:t>
            </a:r>
            <a:r>
              <a:rPr lang="en-CA" b="1" dirty="0" err="1" smtClean="0">
                <a:cs typeface="Arial Unicode MS" panose="020B0604020202020204" pitchFamily="34" charset="-128"/>
              </a:rPr>
              <a:t>principales</a:t>
            </a:r>
            <a:r>
              <a:rPr lang="en-CA" b="1" dirty="0" smtClean="0">
                <a:cs typeface="Arial Unicode MS" panose="020B0604020202020204" pitchFamily="34" charset="-128"/>
              </a:rPr>
              <a:t> </a:t>
            </a:r>
            <a:r>
              <a:rPr lang="en-CA" b="1" dirty="0" err="1" smtClean="0">
                <a:cs typeface="Arial Unicode MS" panose="020B0604020202020204" pitchFamily="34" charset="-128"/>
              </a:rPr>
              <a:t>incluent</a:t>
            </a:r>
            <a:r>
              <a:rPr lang="en-CA" b="1" dirty="0" smtClean="0">
                <a:cs typeface="Arial Unicode MS" panose="020B0604020202020204" pitchFamily="34" charset="-128"/>
              </a:rPr>
              <a:t> les </a:t>
            </a:r>
            <a:r>
              <a:rPr lang="en-CA" b="1" dirty="0" err="1" smtClean="0">
                <a:cs typeface="Arial Unicode MS" panose="020B0604020202020204" pitchFamily="34" charset="-128"/>
              </a:rPr>
              <a:t>suivants</a:t>
            </a:r>
            <a:r>
              <a:rPr lang="en-CA" b="1" dirty="0" smtClean="0">
                <a:cs typeface="Arial Unicode MS" panose="020B0604020202020204" pitchFamily="34" charset="-128"/>
              </a:rPr>
              <a:t>: </a:t>
            </a:r>
          </a:p>
          <a:p>
            <a:endParaRPr lang="en-US" sz="1200" kern="1200" dirty="0" smtClean="0">
              <a:solidFill>
                <a:srgbClr val="000000"/>
              </a:solidFill>
              <a:latin typeface="Times New Roman" panose="02020603050405020304" pitchFamily="18" charset="0"/>
              <a:ea typeface="+mn-ea"/>
              <a:cs typeface="+mn-cs"/>
            </a:endParaRPr>
          </a:p>
          <a:p>
            <a:pPr marL="171450" indent="-171450">
              <a:buFont typeface="Arial" panose="020B0604020202020204" pitchFamily="34" charset="0"/>
              <a:buChar char="•"/>
            </a:pPr>
            <a:r>
              <a:rPr lang="en-CA" sz="1200" kern="1200" dirty="0" smtClean="0">
                <a:solidFill>
                  <a:srgbClr val="000000"/>
                </a:solidFill>
                <a:latin typeface="Times New Roman" panose="02020603050405020304" pitchFamily="18" charset="0"/>
                <a:ea typeface="+mn-ea"/>
                <a:cs typeface="+mn-cs"/>
              </a:rPr>
              <a:t>La protection</a:t>
            </a:r>
            <a:r>
              <a:rPr lang="en-CA" sz="1200" kern="1200" baseline="0" dirty="0" smtClean="0">
                <a:solidFill>
                  <a:srgbClr val="000000"/>
                </a:solidFill>
                <a:latin typeface="Times New Roman" panose="02020603050405020304" pitchFamily="18" charset="0"/>
                <a:ea typeface="+mn-ea"/>
                <a:cs typeface="+mn-cs"/>
              </a:rPr>
              <a:t> des </a:t>
            </a:r>
            <a:r>
              <a:rPr lang="en-CA" sz="1200" kern="1200" baseline="0" dirty="0" err="1" smtClean="0">
                <a:solidFill>
                  <a:srgbClr val="000000"/>
                </a:solidFill>
                <a:latin typeface="Times New Roman" panose="02020603050405020304" pitchFamily="18" charset="0"/>
                <a:ea typeface="+mn-ea"/>
                <a:cs typeface="+mn-cs"/>
              </a:rPr>
              <a:t>données</a:t>
            </a:r>
            <a:r>
              <a:rPr lang="en-CA" sz="1200" kern="1200" baseline="0" dirty="0" smtClean="0">
                <a:solidFill>
                  <a:srgbClr val="000000"/>
                </a:solidFill>
                <a:latin typeface="Times New Roman" panose="02020603050405020304" pitchFamily="18" charset="0"/>
                <a:ea typeface="+mn-ea"/>
                <a:cs typeface="+mn-cs"/>
              </a:rPr>
              <a:t> et de </a:t>
            </a:r>
            <a:r>
              <a:rPr lang="en-CA" sz="1200" kern="1200" baseline="0" dirty="0" err="1" smtClean="0">
                <a:solidFill>
                  <a:srgbClr val="000000"/>
                </a:solidFill>
                <a:latin typeface="Times New Roman" panose="02020603050405020304" pitchFamily="18" charset="0"/>
                <a:ea typeface="+mn-ea"/>
                <a:cs typeface="+mn-cs"/>
              </a:rPr>
              <a:t>l’information</a:t>
            </a:r>
            <a:r>
              <a:rPr lang="en-CA" sz="1200" kern="1200" baseline="0" dirty="0" smtClean="0">
                <a:solidFill>
                  <a:srgbClr val="000000"/>
                </a:solidFill>
                <a:latin typeface="Times New Roman" panose="02020603050405020304" pitchFamily="18" charset="0"/>
                <a:ea typeface="+mn-ea"/>
                <a:cs typeface="+mn-cs"/>
              </a:rPr>
              <a:t> </a:t>
            </a:r>
            <a:r>
              <a:rPr lang="en-CA" sz="1200" kern="1200" baseline="0" dirty="0" err="1" smtClean="0">
                <a:solidFill>
                  <a:srgbClr val="000000"/>
                </a:solidFill>
                <a:latin typeface="Times New Roman" panose="02020603050405020304" pitchFamily="18" charset="0"/>
                <a:ea typeface="+mn-ea"/>
                <a:cs typeface="+mn-cs"/>
              </a:rPr>
              <a:t>privée</a:t>
            </a:r>
            <a:r>
              <a:rPr lang="en-CA" sz="1200" kern="1200" baseline="0" dirty="0" smtClean="0">
                <a:solidFill>
                  <a:srgbClr val="000000"/>
                </a:solidFill>
                <a:latin typeface="Times New Roman" panose="02020603050405020304" pitchFamily="18" charset="0"/>
                <a:ea typeface="+mn-ea"/>
                <a:cs typeface="+mn-cs"/>
              </a:rPr>
              <a:t> </a:t>
            </a:r>
            <a:r>
              <a:rPr lang="en-CA" sz="1200" kern="1200" baseline="0" dirty="0" err="1" smtClean="0">
                <a:solidFill>
                  <a:srgbClr val="000000"/>
                </a:solidFill>
                <a:latin typeface="Times New Roman" panose="02020603050405020304" pitchFamily="18" charset="0"/>
                <a:ea typeface="+mn-ea"/>
                <a:cs typeface="+mn-cs"/>
              </a:rPr>
              <a:t>dans</a:t>
            </a:r>
            <a:r>
              <a:rPr lang="en-CA" sz="1200" kern="1200" baseline="0" dirty="0" smtClean="0">
                <a:solidFill>
                  <a:srgbClr val="000000"/>
                </a:solidFill>
                <a:latin typeface="Times New Roman" panose="02020603050405020304" pitchFamily="18" charset="0"/>
                <a:ea typeface="+mn-ea"/>
                <a:cs typeface="+mn-cs"/>
              </a:rPr>
              <a:t> le Cloud </a:t>
            </a:r>
          </a:p>
          <a:p>
            <a:pPr marL="171450" indent="-171450">
              <a:buFont typeface="Arial" panose="020B0604020202020204" pitchFamily="34" charset="0"/>
              <a:buChar char="•"/>
            </a:pPr>
            <a:r>
              <a:rPr lang="en-CA" sz="1200" kern="1200" baseline="0" dirty="0" err="1" smtClean="0">
                <a:solidFill>
                  <a:srgbClr val="000000"/>
                </a:solidFill>
                <a:latin typeface="Times New Roman" panose="02020603050405020304" pitchFamily="18" charset="0"/>
                <a:ea typeface="+mn-ea"/>
                <a:cs typeface="+mn-cs"/>
              </a:rPr>
              <a:t>L’éxactitude</a:t>
            </a:r>
            <a:r>
              <a:rPr lang="en-CA" sz="1200" kern="1200" baseline="0" dirty="0" smtClean="0">
                <a:solidFill>
                  <a:srgbClr val="000000"/>
                </a:solidFill>
                <a:latin typeface="Times New Roman" panose="02020603050405020304" pitchFamily="18" charset="0"/>
                <a:ea typeface="+mn-ea"/>
                <a:cs typeface="+mn-cs"/>
              </a:rPr>
              <a:t>, la </a:t>
            </a:r>
            <a:r>
              <a:rPr lang="en-CA" sz="1200" kern="1200" baseline="0" dirty="0" err="1" smtClean="0">
                <a:solidFill>
                  <a:srgbClr val="000000"/>
                </a:solidFill>
                <a:latin typeface="Times New Roman" panose="02020603050405020304" pitchFamily="18" charset="0"/>
                <a:ea typeface="+mn-ea"/>
                <a:cs typeface="+mn-cs"/>
              </a:rPr>
              <a:t>fiabilité</a:t>
            </a:r>
            <a:r>
              <a:rPr lang="en-CA" sz="1200" kern="1200" baseline="0" dirty="0" smtClean="0">
                <a:solidFill>
                  <a:srgbClr val="000000"/>
                </a:solidFill>
                <a:latin typeface="Times New Roman" panose="02020603050405020304" pitchFamily="18" charset="0"/>
                <a:ea typeface="+mn-ea"/>
                <a:cs typeface="+mn-cs"/>
              </a:rPr>
              <a:t> et </a:t>
            </a:r>
            <a:r>
              <a:rPr lang="en-CA" sz="1200" kern="1200" baseline="0" dirty="0" err="1" smtClean="0">
                <a:solidFill>
                  <a:srgbClr val="000000"/>
                </a:solidFill>
                <a:latin typeface="Times New Roman" panose="02020603050405020304" pitchFamily="18" charset="0"/>
                <a:ea typeface="+mn-ea"/>
                <a:cs typeface="+mn-cs"/>
              </a:rPr>
              <a:t>l’authenticité</a:t>
            </a:r>
            <a:r>
              <a:rPr lang="en-CA" sz="1200" kern="1200" baseline="0" dirty="0" smtClean="0">
                <a:solidFill>
                  <a:srgbClr val="000000"/>
                </a:solidFill>
                <a:latin typeface="Times New Roman" panose="02020603050405020304" pitchFamily="18" charset="0"/>
                <a:ea typeface="+mn-ea"/>
                <a:cs typeface="+mn-cs"/>
              </a:rPr>
              <a:t> (</a:t>
            </a:r>
            <a:r>
              <a:rPr lang="en-CA" sz="1200" kern="1200" baseline="0" dirty="0" err="1" smtClean="0">
                <a:solidFill>
                  <a:srgbClr val="000000"/>
                </a:solidFill>
                <a:latin typeface="Times New Roman" panose="02020603050405020304" pitchFamily="18" charset="0"/>
                <a:ea typeface="+mn-ea"/>
                <a:cs typeface="+mn-cs"/>
              </a:rPr>
              <a:t>identité</a:t>
            </a:r>
            <a:r>
              <a:rPr lang="en-CA" sz="1200" kern="1200" baseline="0" dirty="0" smtClean="0">
                <a:solidFill>
                  <a:srgbClr val="000000"/>
                </a:solidFill>
                <a:latin typeface="Times New Roman" panose="02020603050405020304" pitchFamily="18" charset="0"/>
                <a:ea typeface="+mn-ea"/>
                <a:cs typeface="+mn-cs"/>
              </a:rPr>
              <a:t> et </a:t>
            </a:r>
            <a:r>
              <a:rPr lang="en-CA" sz="1200" kern="1200" baseline="0" dirty="0" err="1" smtClean="0">
                <a:solidFill>
                  <a:srgbClr val="000000"/>
                </a:solidFill>
                <a:latin typeface="Times New Roman" panose="02020603050405020304" pitchFamily="18" charset="0"/>
                <a:ea typeface="+mn-ea"/>
                <a:cs typeface="+mn-cs"/>
              </a:rPr>
              <a:t>intégrité</a:t>
            </a:r>
            <a:r>
              <a:rPr lang="en-CA" sz="1200" kern="1200" baseline="0" dirty="0" smtClean="0">
                <a:solidFill>
                  <a:srgbClr val="000000"/>
                </a:solidFill>
                <a:latin typeface="Times New Roman" panose="02020603050405020304" pitchFamily="18" charset="0"/>
                <a:ea typeface="+mn-ea"/>
                <a:cs typeface="+mn-cs"/>
              </a:rPr>
              <a:t>) des documents </a:t>
            </a:r>
            <a:r>
              <a:rPr lang="en-CA" sz="1200" kern="1200" baseline="0" dirty="0" err="1" smtClean="0">
                <a:solidFill>
                  <a:srgbClr val="000000"/>
                </a:solidFill>
                <a:latin typeface="Times New Roman" panose="02020603050405020304" pitchFamily="18" charset="0"/>
                <a:ea typeface="+mn-ea"/>
                <a:cs typeface="+mn-cs"/>
              </a:rPr>
              <a:t>entreposés</a:t>
            </a:r>
            <a:r>
              <a:rPr lang="en-CA" sz="1200" kern="1200" baseline="0" dirty="0" smtClean="0">
                <a:solidFill>
                  <a:srgbClr val="000000"/>
                </a:solidFill>
                <a:latin typeface="Times New Roman" panose="02020603050405020304" pitchFamily="18" charset="0"/>
                <a:ea typeface="+mn-ea"/>
                <a:cs typeface="+mn-cs"/>
              </a:rPr>
              <a:t> </a:t>
            </a:r>
            <a:r>
              <a:rPr lang="en-CA" sz="1200" kern="1200" baseline="0" dirty="0" err="1" smtClean="0">
                <a:solidFill>
                  <a:srgbClr val="000000"/>
                </a:solidFill>
                <a:latin typeface="Times New Roman" panose="02020603050405020304" pitchFamily="18" charset="0"/>
                <a:ea typeface="+mn-ea"/>
                <a:cs typeface="+mn-cs"/>
              </a:rPr>
              <a:t>dans</a:t>
            </a:r>
            <a:r>
              <a:rPr lang="en-CA" sz="1200" kern="1200" baseline="0" dirty="0" smtClean="0">
                <a:solidFill>
                  <a:srgbClr val="000000"/>
                </a:solidFill>
                <a:latin typeface="Times New Roman" panose="02020603050405020304" pitchFamily="18" charset="0"/>
                <a:ea typeface="+mn-ea"/>
                <a:cs typeface="+mn-cs"/>
              </a:rPr>
              <a:t> le Cloud</a:t>
            </a:r>
          </a:p>
          <a:p>
            <a:pPr marL="171450" indent="-171450">
              <a:buFont typeface="Arial" panose="020B0604020202020204" pitchFamily="34" charset="0"/>
              <a:buChar char="•"/>
            </a:pPr>
            <a:r>
              <a:rPr lang="en-CA" sz="1200" kern="1200" dirty="0" err="1" smtClean="0">
                <a:solidFill>
                  <a:srgbClr val="000000"/>
                </a:solidFill>
                <a:latin typeface="Times New Roman" panose="02020603050405020304" pitchFamily="18" charset="0"/>
                <a:ea typeface="+mn-ea"/>
                <a:cs typeface="+mn-cs"/>
              </a:rPr>
              <a:t>Letraitement</a:t>
            </a:r>
            <a:r>
              <a:rPr lang="en-CA" sz="1200" kern="1200" dirty="0" smtClean="0">
                <a:solidFill>
                  <a:srgbClr val="000000"/>
                </a:solidFill>
                <a:latin typeface="Times New Roman" panose="02020603050405020304" pitchFamily="18" charset="0"/>
                <a:ea typeface="+mn-ea"/>
                <a:cs typeface="+mn-cs"/>
              </a:rPr>
              <a:t> des documents </a:t>
            </a:r>
            <a:r>
              <a:rPr lang="en-CA" sz="1200" kern="1200" dirty="0" err="1" smtClean="0">
                <a:solidFill>
                  <a:srgbClr val="000000"/>
                </a:solidFill>
                <a:latin typeface="Times New Roman" panose="02020603050405020304" pitchFamily="18" charset="0"/>
                <a:ea typeface="+mn-ea"/>
                <a:cs typeface="+mn-cs"/>
              </a:rPr>
              <a:t>dans</a:t>
            </a:r>
            <a:r>
              <a:rPr lang="en-CA" sz="1200" kern="1200" dirty="0" smtClean="0">
                <a:solidFill>
                  <a:srgbClr val="000000"/>
                </a:solidFill>
                <a:latin typeface="Times New Roman" panose="02020603050405020304" pitchFamily="18" charset="0"/>
                <a:ea typeface="+mn-ea"/>
                <a:cs typeface="+mn-cs"/>
              </a:rPr>
              <a:t> le Cloud</a:t>
            </a:r>
            <a:endParaRPr lang="en-CA" dirty="0" smtClean="0">
              <a:cs typeface="Arial Unicode MS" panose="020B0604020202020204" pitchFamily="34" charset="-128"/>
            </a:endParaRPr>
          </a:p>
        </p:txBody>
      </p:sp>
    </p:spTree>
    <p:extLst>
      <p:ext uri="{BB962C8B-B14F-4D97-AF65-F5344CB8AC3E}">
        <p14:creationId xmlns:p14="http://schemas.microsoft.com/office/powerpoint/2010/main" val="30296854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Rectangle 8"/>
          <p:cNvSpPr>
            <a:spLocks noGrp="1" noChangeArrowheads="1"/>
          </p:cNvSpPr>
          <p:nvPr>
            <p:ph type="sldNum" sz="quarter"/>
          </p:nvPr>
        </p:nvSpPr>
        <p:spPr>
          <a:noFill/>
          <a:extLst>
            <a:ext uri="{91240B29-F687-4F45-9708-019B960494DF}">
              <a14:hiddenLine xmlns:a14="http://schemas.microsoft.com/office/drawing/2010/main" w="9525">
                <a:solidFill>
                  <a:srgbClr val="3465AF"/>
                </a:solidFill>
                <a:round/>
                <a:headEnd/>
                <a:tailEnd/>
              </a14:hiddenLine>
            </a:ext>
          </a:extLst>
        </p:spPr>
        <p:txBody>
          <a:bodyPr/>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9pPr>
          </a:lstStyle>
          <a:p>
            <a:pPr>
              <a:buClrTx/>
              <a:buFontTx/>
              <a:buNone/>
            </a:pPr>
            <a:fld id="{7D5E51F8-935B-4703-A43E-86318FA91C98}" type="slidenum">
              <a:rPr lang="en-US" sz="1200">
                <a:solidFill>
                  <a:srgbClr val="000000"/>
                </a:solidFill>
              </a:rPr>
              <a:pPr>
                <a:buClrTx/>
                <a:buFontTx/>
                <a:buNone/>
              </a:pPr>
              <a:t>7</a:t>
            </a:fld>
            <a:endParaRPr lang="en-US" sz="1200">
              <a:solidFill>
                <a:srgbClr val="000000"/>
              </a:solidFill>
            </a:endParaRPr>
          </a:p>
        </p:txBody>
      </p:sp>
      <p:sp>
        <p:nvSpPr>
          <p:cNvPr id="14339" name="Rectangle 1"/>
          <p:cNvSpPr txBox="1">
            <a:spLocks noGrp="1" noRot="1" noChangeAspect="1" noChangeArrowheads="1" noTextEdit="1"/>
          </p:cNvSpPr>
          <p:nvPr>
            <p:ph type="sldImg"/>
          </p:nvPr>
        </p:nvSpPr>
        <p:spPr>
          <a:xfrm>
            <a:off x="915988" y="744538"/>
            <a:ext cx="4960937" cy="3722687"/>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4340" name="Text Box 2"/>
          <p:cNvSpPr txBox="1">
            <a:spLocks noGrp="1" noChangeArrowheads="1"/>
          </p:cNvSpPr>
          <p:nvPr>
            <p:ph type="body" idx="1"/>
          </p:nvPr>
        </p:nvSpPr>
        <p:spPr>
          <a:xfrm>
            <a:off x="679450" y="4717416"/>
            <a:ext cx="5434028" cy="4467406"/>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pPr marL="0" indent="0">
              <a:spcBef>
                <a:spcPts val="450"/>
              </a:spcBef>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dirty="0" smtClean="0">
                <a:cs typeface="Arial Unicode MS" panose="020B0604020202020204" pitchFamily="34" charset="-128"/>
              </a:rPr>
              <a:t>Nous</a:t>
            </a:r>
            <a:r>
              <a:rPr lang="en-CA" baseline="0" dirty="0" smtClean="0">
                <a:cs typeface="Arial Unicode MS" panose="020B0604020202020204" pitchFamily="34" charset="-128"/>
              </a:rPr>
              <a:t> </a:t>
            </a:r>
            <a:r>
              <a:rPr lang="en-CA" baseline="0" dirty="0" err="1" smtClean="0">
                <a:cs typeface="Arial Unicode MS" panose="020B0604020202020204" pitchFamily="34" charset="-128"/>
              </a:rPr>
              <a:t>sommes</a:t>
            </a:r>
            <a:r>
              <a:rPr lang="en-CA" baseline="0" dirty="0" smtClean="0">
                <a:cs typeface="Arial Unicode MS" panose="020B0604020202020204" pitchFamily="34" charset="-128"/>
              </a:rPr>
              <a:t> </a:t>
            </a:r>
            <a:r>
              <a:rPr lang="en-CA" baseline="0" dirty="0" err="1" smtClean="0">
                <a:cs typeface="Arial Unicode MS" panose="020B0604020202020204" pitchFamily="34" charset="-128"/>
              </a:rPr>
              <a:t>présentement</a:t>
            </a:r>
            <a:r>
              <a:rPr lang="en-CA" baseline="0" dirty="0" smtClean="0">
                <a:cs typeface="Arial Unicode MS" panose="020B0604020202020204" pitchFamily="34" charset="-128"/>
              </a:rPr>
              <a:t> </a:t>
            </a:r>
            <a:r>
              <a:rPr lang="en-CA" baseline="0" dirty="0" err="1" smtClean="0">
                <a:cs typeface="Arial Unicode MS" panose="020B0604020202020204" pitchFamily="34" charset="-128"/>
              </a:rPr>
              <a:t>dans</a:t>
            </a:r>
            <a:r>
              <a:rPr lang="en-CA" baseline="0" dirty="0" smtClean="0">
                <a:cs typeface="Arial Unicode MS" panose="020B0604020202020204" pitchFamily="34" charset="-128"/>
              </a:rPr>
              <a:t> la </a:t>
            </a:r>
            <a:r>
              <a:rPr lang="en-CA" baseline="0" dirty="0" err="1" smtClean="0">
                <a:cs typeface="Arial Unicode MS" panose="020B0604020202020204" pitchFamily="34" charset="-128"/>
              </a:rPr>
              <a:t>deuxième</a:t>
            </a:r>
            <a:r>
              <a:rPr lang="en-CA" baseline="0" dirty="0" smtClean="0">
                <a:cs typeface="Arial Unicode MS" panose="020B0604020202020204" pitchFamily="34" charset="-128"/>
              </a:rPr>
              <a:t> (de 4) </a:t>
            </a:r>
            <a:r>
              <a:rPr lang="en-CA" baseline="0" dirty="0" err="1" smtClean="0">
                <a:cs typeface="Arial Unicode MS" panose="020B0604020202020204" pitchFamily="34" charset="-128"/>
              </a:rPr>
              <a:t>année</a:t>
            </a:r>
            <a:r>
              <a:rPr lang="en-CA" baseline="0" dirty="0" smtClean="0">
                <a:cs typeface="Arial Unicode MS" panose="020B0604020202020204" pitchFamily="34" charset="-128"/>
              </a:rPr>
              <a:t>(s) de </a:t>
            </a:r>
            <a:r>
              <a:rPr lang="en-CA" baseline="0" dirty="0" err="1" smtClean="0">
                <a:cs typeface="Arial Unicode MS" panose="020B0604020202020204" pitchFamily="34" charset="-128"/>
              </a:rPr>
              <a:t>recherche</a:t>
            </a:r>
            <a:r>
              <a:rPr lang="en-CA" baseline="0" dirty="0" smtClean="0">
                <a:cs typeface="Arial Unicode MS" panose="020B0604020202020204" pitchFamily="34" charset="-128"/>
              </a:rPr>
              <a:t>. </a:t>
            </a:r>
            <a:r>
              <a:rPr lang="en-CA" baseline="0" dirty="0" err="1" smtClean="0">
                <a:cs typeface="Arial Unicode MS" panose="020B0604020202020204" pitchFamily="34" charset="-128"/>
              </a:rPr>
              <a:t>Ceci</a:t>
            </a:r>
            <a:r>
              <a:rPr lang="en-CA" baseline="0" dirty="0" smtClean="0">
                <a:cs typeface="Arial Unicode MS" panose="020B0604020202020204" pitchFamily="34" charset="-128"/>
              </a:rPr>
              <a:t> </a:t>
            </a:r>
            <a:r>
              <a:rPr lang="en-CA" baseline="0" dirty="0" err="1" smtClean="0">
                <a:cs typeface="Arial Unicode MS" panose="020B0604020202020204" pitchFamily="34" charset="-128"/>
              </a:rPr>
              <a:t>veux</a:t>
            </a:r>
            <a:r>
              <a:rPr lang="en-CA" baseline="0" dirty="0" smtClean="0">
                <a:cs typeface="Arial Unicode MS" panose="020B0604020202020204" pitchFamily="34" charset="-128"/>
              </a:rPr>
              <a:t> dire </a:t>
            </a:r>
            <a:r>
              <a:rPr lang="en-CA" baseline="0" dirty="0" err="1" smtClean="0">
                <a:cs typeface="Arial Unicode MS" panose="020B0604020202020204" pitchFamily="34" charset="-128"/>
              </a:rPr>
              <a:t>que</a:t>
            </a:r>
            <a:r>
              <a:rPr lang="en-CA" baseline="0" dirty="0" smtClean="0">
                <a:cs typeface="Arial Unicode MS" panose="020B0604020202020204" pitchFamily="34" charset="-128"/>
              </a:rPr>
              <a:t> nous </a:t>
            </a:r>
            <a:r>
              <a:rPr lang="en-CA" baseline="0" dirty="0" err="1" smtClean="0">
                <a:cs typeface="Arial Unicode MS" panose="020B0604020202020204" pitchFamily="34" charset="-128"/>
              </a:rPr>
              <a:t>avons</a:t>
            </a:r>
            <a:r>
              <a:rPr lang="en-CA" baseline="0" dirty="0" smtClean="0">
                <a:cs typeface="Arial Unicode MS" panose="020B0604020202020204" pitchFamily="34" charset="-128"/>
              </a:rPr>
              <a:t> </a:t>
            </a:r>
            <a:r>
              <a:rPr lang="en-CA" baseline="0" dirty="0" err="1" smtClean="0">
                <a:cs typeface="Arial Unicode MS" panose="020B0604020202020204" pitchFamily="34" charset="-128"/>
              </a:rPr>
              <a:t>commencé</a:t>
            </a:r>
            <a:r>
              <a:rPr lang="en-CA" baseline="0" dirty="0" smtClean="0">
                <a:cs typeface="Arial Unicode MS" panose="020B0604020202020204" pitchFamily="34" charset="-128"/>
              </a:rPr>
              <a:t> et </a:t>
            </a:r>
            <a:r>
              <a:rPr lang="en-CA" baseline="0" dirty="0" err="1" smtClean="0">
                <a:cs typeface="Arial Unicode MS" panose="020B0604020202020204" pitchFamily="34" charset="-128"/>
              </a:rPr>
              <a:t>sommes</a:t>
            </a:r>
            <a:r>
              <a:rPr lang="en-CA" baseline="0" dirty="0" smtClean="0">
                <a:cs typeface="Arial Unicode MS" panose="020B0604020202020204" pitchFamily="34" charset="-128"/>
              </a:rPr>
              <a:t> en train de </a:t>
            </a:r>
            <a:r>
              <a:rPr lang="en-CA" baseline="0" dirty="0" err="1" smtClean="0">
                <a:cs typeface="Arial Unicode MS" panose="020B0604020202020204" pitchFamily="34" charset="-128"/>
              </a:rPr>
              <a:t>complèter</a:t>
            </a:r>
            <a:r>
              <a:rPr lang="en-CA" baseline="0" dirty="0" smtClean="0">
                <a:cs typeface="Arial Unicode MS" panose="020B0604020202020204" pitchFamily="34" charset="-128"/>
              </a:rPr>
              <a:t> la </a:t>
            </a:r>
            <a:r>
              <a:rPr lang="en-CA" baseline="0" dirty="0" err="1" smtClean="0">
                <a:cs typeface="Arial Unicode MS" panose="020B0604020202020204" pitchFamily="34" charset="-128"/>
              </a:rPr>
              <a:t>collecte</a:t>
            </a:r>
            <a:r>
              <a:rPr lang="en-CA" baseline="0" dirty="0" smtClean="0">
                <a:cs typeface="Arial Unicode MS" panose="020B0604020202020204" pitchFamily="34" charset="-128"/>
              </a:rPr>
              <a:t> et </a:t>
            </a:r>
            <a:r>
              <a:rPr lang="en-CA" baseline="0" dirty="0" err="1" smtClean="0">
                <a:cs typeface="Arial Unicode MS" panose="020B0604020202020204" pitchFamily="34" charset="-128"/>
              </a:rPr>
              <a:t>l’analyse</a:t>
            </a:r>
            <a:r>
              <a:rPr lang="en-CA" baseline="0" dirty="0" smtClean="0">
                <a:cs typeface="Arial Unicode MS" panose="020B0604020202020204" pitchFamily="34" charset="-128"/>
              </a:rPr>
              <a:t> des </a:t>
            </a:r>
            <a:r>
              <a:rPr lang="en-CA" baseline="0" dirty="0" err="1" smtClean="0">
                <a:cs typeface="Arial Unicode MS" panose="020B0604020202020204" pitchFamily="34" charset="-128"/>
              </a:rPr>
              <a:t>données</a:t>
            </a:r>
            <a:r>
              <a:rPr lang="en-CA" baseline="0" dirty="0" smtClean="0">
                <a:cs typeface="Arial Unicode MS" panose="020B0604020202020204" pitchFamily="34" charset="-128"/>
              </a:rPr>
              <a:t>. </a:t>
            </a:r>
            <a:r>
              <a:rPr lang="en-CA" baseline="0" dirty="0" err="1" smtClean="0">
                <a:cs typeface="Arial Unicode MS" panose="020B0604020202020204" pitchFamily="34" charset="-128"/>
              </a:rPr>
              <a:t>Jusqu’à</a:t>
            </a:r>
            <a:r>
              <a:rPr lang="en-CA" baseline="0" dirty="0" smtClean="0">
                <a:cs typeface="Arial Unicode MS" panose="020B0604020202020204" pitchFamily="34" charset="-128"/>
              </a:rPr>
              <a:t> </a:t>
            </a:r>
            <a:r>
              <a:rPr lang="en-CA" baseline="0" dirty="0" err="1" smtClean="0">
                <a:cs typeface="Arial Unicode MS" panose="020B0604020202020204" pitchFamily="34" charset="-128"/>
              </a:rPr>
              <a:t>présent</a:t>
            </a:r>
            <a:r>
              <a:rPr lang="en-CA" baseline="0" dirty="0" smtClean="0">
                <a:cs typeface="Arial Unicode MS" panose="020B0604020202020204" pitchFamily="34" charset="-128"/>
              </a:rPr>
              <a:t>, la </a:t>
            </a:r>
            <a:r>
              <a:rPr lang="en-CA" baseline="0" dirty="0" err="1" smtClean="0">
                <a:cs typeface="Arial Unicode MS" panose="020B0604020202020204" pitchFamily="34" charset="-128"/>
              </a:rPr>
              <a:t>collecte</a:t>
            </a:r>
            <a:r>
              <a:rPr lang="en-CA" baseline="0" dirty="0" smtClean="0">
                <a:cs typeface="Arial Unicode MS" panose="020B0604020202020204" pitchFamily="34" charset="-128"/>
              </a:rPr>
              <a:t> de </a:t>
            </a:r>
            <a:r>
              <a:rPr lang="en-CA" baseline="0" dirty="0" err="1" smtClean="0">
                <a:cs typeface="Arial Unicode MS" panose="020B0604020202020204" pitchFamily="34" charset="-128"/>
              </a:rPr>
              <a:t>données</a:t>
            </a:r>
            <a:r>
              <a:rPr lang="en-CA" baseline="0" dirty="0" smtClean="0">
                <a:cs typeface="Arial Unicode MS" panose="020B0604020202020204" pitchFamily="34" charset="-128"/>
              </a:rPr>
              <a:t> a </a:t>
            </a:r>
            <a:r>
              <a:rPr lang="en-CA" baseline="0" dirty="0" err="1" smtClean="0">
                <a:cs typeface="Arial Unicode MS" panose="020B0604020202020204" pitchFamily="34" charset="-128"/>
              </a:rPr>
              <a:t>été</a:t>
            </a:r>
            <a:r>
              <a:rPr lang="en-CA" baseline="0" dirty="0" smtClean="0">
                <a:cs typeface="Arial Unicode MS" panose="020B0604020202020204" pitchFamily="34" charset="-128"/>
              </a:rPr>
              <a:t> </a:t>
            </a:r>
            <a:r>
              <a:rPr lang="en-CA" baseline="0" dirty="0" err="1" smtClean="0">
                <a:cs typeface="Arial Unicode MS" panose="020B0604020202020204" pitchFamily="34" charset="-128"/>
              </a:rPr>
              <a:t>accomplis</a:t>
            </a:r>
            <a:r>
              <a:rPr lang="en-CA" baseline="0" dirty="0" smtClean="0">
                <a:cs typeface="Arial Unicode MS" panose="020B0604020202020204" pitchFamily="34" charset="-128"/>
              </a:rPr>
              <a:t> de </a:t>
            </a:r>
            <a:r>
              <a:rPr lang="en-CA" baseline="0" dirty="0" err="1" smtClean="0">
                <a:cs typeface="Arial Unicode MS" panose="020B0604020202020204" pitchFamily="34" charset="-128"/>
              </a:rPr>
              <a:t>trois</a:t>
            </a:r>
            <a:r>
              <a:rPr lang="en-CA" baseline="0" dirty="0" smtClean="0">
                <a:cs typeface="Arial Unicode MS" panose="020B0604020202020204" pitchFamily="34" charset="-128"/>
              </a:rPr>
              <a:t> </a:t>
            </a:r>
            <a:r>
              <a:rPr lang="en-CA" baseline="0" dirty="0" err="1" smtClean="0">
                <a:cs typeface="Arial Unicode MS" panose="020B0604020202020204" pitchFamily="34" charset="-128"/>
              </a:rPr>
              <a:t>façons</a:t>
            </a:r>
            <a:r>
              <a:rPr lang="en-CA" baseline="0" dirty="0" smtClean="0">
                <a:cs typeface="Arial Unicode MS" panose="020B0604020202020204" pitchFamily="34" charset="-128"/>
              </a:rPr>
              <a:t>: </a:t>
            </a:r>
          </a:p>
          <a:p>
            <a:pPr marL="0" indent="0">
              <a:spcBef>
                <a:spcPts val="450"/>
              </a:spcBef>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baseline="0" dirty="0" smtClean="0">
                <a:cs typeface="Arial Unicode MS" panose="020B0604020202020204" pitchFamily="34" charset="-128"/>
              </a:rPr>
              <a:t>		1) </a:t>
            </a:r>
            <a:r>
              <a:rPr lang="en-CA" baseline="0" dirty="0" err="1" smtClean="0">
                <a:cs typeface="Arial Unicode MS" panose="020B0604020202020204" pitchFamily="34" charset="-128"/>
              </a:rPr>
              <a:t>l’Analyse</a:t>
            </a:r>
            <a:r>
              <a:rPr lang="en-CA" baseline="0" dirty="0" smtClean="0">
                <a:cs typeface="Arial Unicode MS" panose="020B0604020202020204" pitchFamily="34" charset="-128"/>
              </a:rPr>
              <a:t> </a:t>
            </a:r>
            <a:r>
              <a:rPr lang="en-CA" baseline="0" dirty="0" err="1" smtClean="0">
                <a:cs typeface="Arial Unicode MS" panose="020B0604020202020204" pitchFamily="34" charset="-128"/>
              </a:rPr>
              <a:t>documentaire</a:t>
            </a:r>
            <a:r>
              <a:rPr lang="en-CA" baseline="0" dirty="0" smtClean="0">
                <a:cs typeface="Arial Unicode MS" panose="020B0604020202020204" pitchFamily="34" charset="-128"/>
              </a:rPr>
              <a:t> (en </a:t>
            </a:r>
            <a:r>
              <a:rPr lang="en-CA" baseline="0" dirty="0" err="1" smtClean="0">
                <a:cs typeface="Arial Unicode MS" panose="020B0604020202020204" pitchFamily="34" charset="-128"/>
              </a:rPr>
              <a:t>deux</a:t>
            </a:r>
            <a:r>
              <a:rPr lang="en-CA" baseline="0" dirty="0" smtClean="0">
                <a:cs typeface="Arial Unicode MS" panose="020B0604020202020204" pitchFamily="34" charset="-128"/>
              </a:rPr>
              <a:t> parties: 1) de la </a:t>
            </a:r>
            <a:r>
              <a:rPr lang="en-CA" baseline="0" dirty="0" err="1" smtClean="0">
                <a:cs typeface="Arial Unicode MS" panose="020B0604020202020204" pitchFamily="34" charset="-128"/>
              </a:rPr>
              <a:t>littérature</a:t>
            </a:r>
            <a:r>
              <a:rPr lang="en-CA" baseline="0" dirty="0" smtClean="0">
                <a:cs typeface="Arial Unicode MS" panose="020B0604020202020204" pitchFamily="34" charset="-128"/>
              </a:rPr>
              <a:t> </a:t>
            </a:r>
            <a:r>
              <a:rPr lang="en-CA" baseline="0" dirty="0" err="1" smtClean="0">
                <a:cs typeface="Arial Unicode MS" panose="020B0604020202020204" pitchFamily="34" charset="-128"/>
              </a:rPr>
              <a:t>général</a:t>
            </a:r>
            <a:r>
              <a:rPr lang="en-CA" baseline="0" dirty="0" smtClean="0">
                <a:cs typeface="Arial Unicode MS" panose="020B0604020202020204" pitchFamily="34" charset="-128"/>
              </a:rPr>
              <a:t> </a:t>
            </a:r>
            <a:r>
              <a:rPr lang="en-CA" baseline="0" dirty="0" err="1" smtClean="0">
                <a:cs typeface="Arial Unicode MS" panose="020B0604020202020204" pitchFamily="34" charset="-128"/>
              </a:rPr>
              <a:t>sur</a:t>
            </a:r>
            <a:r>
              <a:rPr lang="en-CA" baseline="0" dirty="0" smtClean="0">
                <a:cs typeface="Arial Unicode MS" panose="020B0604020202020204" pitchFamily="34" charset="-128"/>
              </a:rPr>
              <a:t> le Cloud et </a:t>
            </a:r>
            <a:r>
              <a:rPr lang="en-CA" baseline="0" dirty="0" err="1" smtClean="0">
                <a:cs typeface="Arial Unicode MS" panose="020B0604020202020204" pitchFamily="34" charset="-128"/>
              </a:rPr>
              <a:t>aussi</a:t>
            </a:r>
            <a:r>
              <a:rPr lang="en-CA" baseline="0" dirty="0" smtClean="0">
                <a:cs typeface="Arial Unicode MS" panose="020B0604020202020204" pitchFamily="34" charset="-128"/>
              </a:rPr>
              <a:t> 2) les documents </a:t>
            </a:r>
            <a:r>
              <a:rPr lang="en-CA" baseline="0" dirty="0" err="1" smtClean="0">
                <a:cs typeface="Arial Unicode MS" panose="020B0604020202020204" pitchFamily="34" charset="-128"/>
              </a:rPr>
              <a:t>juridiques</a:t>
            </a:r>
            <a:r>
              <a:rPr lang="en-CA" baseline="0" dirty="0" smtClean="0">
                <a:cs typeface="Arial Unicode MS" panose="020B0604020202020204" pitchFamily="34" charset="-128"/>
              </a:rPr>
              <a:t> et technique…)</a:t>
            </a:r>
          </a:p>
          <a:p>
            <a:pPr marL="0" indent="0">
              <a:spcBef>
                <a:spcPts val="450"/>
              </a:spcBef>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baseline="0" dirty="0" smtClean="0">
                <a:cs typeface="Arial Unicode MS" panose="020B0604020202020204" pitchFamily="34" charset="-128"/>
              </a:rPr>
              <a:t>		2) un Questionnaire </a:t>
            </a:r>
            <a:r>
              <a:rPr lang="en-CA" baseline="0" dirty="0" err="1" smtClean="0">
                <a:cs typeface="Arial Unicode MS" panose="020B0604020202020204" pitchFamily="34" charset="-128"/>
              </a:rPr>
              <a:t>distribué</a:t>
            </a:r>
            <a:r>
              <a:rPr lang="en-CA" baseline="0" dirty="0" smtClean="0">
                <a:cs typeface="Arial Unicode MS" panose="020B0604020202020204" pitchFamily="34" charset="-128"/>
              </a:rPr>
              <a:t> </a:t>
            </a:r>
            <a:r>
              <a:rPr lang="en-CA" baseline="0" dirty="0" err="1" smtClean="0">
                <a:cs typeface="Arial Unicode MS" panose="020B0604020202020204" pitchFamily="34" charset="-128"/>
              </a:rPr>
              <a:t>auprès</a:t>
            </a:r>
            <a:r>
              <a:rPr lang="en-CA" baseline="0" dirty="0" smtClean="0">
                <a:cs typeface="Arial Unicode MS" panose="020B0604020202020204" pitchFamily="34" charset="-128"/>
              </a:rPr>
              <a:t> des </a:t>
            </a:r>
            <a:r>
              <a:rPr lang="en-CA" baseline="0" dirty="0" err="1" smtClean="0">
                <a:cs typeface="Arial Unicode MS" panose="020B0604020202020204" pitchFamily="34" charset="-128"/>
              </a:rPr>
              <a:t>utilisateurs</a:t>
            </a:r>
            <a:r>
              <a:rPr lang="en-CA" baseline="0" dirty="0" smtClean="0">
                <a:cs typeface="Arial Unicode MS" panose="020B0604020202020204" pitchFamily="34" charset="-128"/>
              </a:rPr>
              <a:t> du Cloud; et</a:t>
            </a:r>
          </a:p>
          <a:p>
            <a:pPr marL="0" indent="0">
              <a:spcBef>
                <a:spcPts val="450"/>
              </a:spcBef>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baseline="0" dirty="0" smtClean="0">
                <a:cs typeface="Arial Unicode MS" panose="020B0604020202020204" pitchFamily="34" charset="-128"/>
              </a:rPr>
              <a:t>		3) des </a:t>
            </a:r>
            <a:r>
              <a:rPr lang="en-CA" baseline="0" dirty="0" err="1" smtClean="0">
                <a:cs typeface="Arial Unicode MS" panose="020B0604020202020204" pitchFamily="34" charset="-128"/>
              </a:rPr>
              <a:t>entrevues</a:t>
            </a:r>
            <a:r>
              <a:rPr lang="en-CA" baseline="0" dirty="0" smtClean="0">
                <a:cs typeface="Arial Unicode MS" panose="020B0604020202020204" pitchFamily="34" charset="-128"/>
              </a:rPr>
              <a:t> </a:t>
            </a:r>
            <a:r>
              <a:rPr lang="en-CA" baseline="0" dirty="0" err="1" smtClean="0">
                <a:cs typeface="Arial Unicode MS" panose="020B0604020202020204" pitchFamily="34" charset="-128"/>
              </a:rPr>
              <a:t>réalisées</a:t>
            </a:r>
            <a:r>
              <a:rPr lang="en-CA" baseline="0" dirty="0" smtClean="0">
                <a:cs typeface="Arial Unicode MS" panose="020B0604020202020204" pitchFamily="34" charset="-128"/>
              </a:rPr>
              <a:t> </a:t>
            </a:r>
            <a:r>
              <a:rPr lang="en-CA" baseline="0" dirty="0" err="1" smtClean="0">
                <a:cs typeface="Arial Unicode MS" panose="020B0604020202020204" pitchFamily="34" charset="-128"/>
              </a:rPr>
              <a:t>aupres</a:t>
            </a:r>
            <a:r>
              <a:rPr lang="en-CA" baseline="0" dirty="0" smtClean="0">
                <a:cs typeface="Arial Unicode MS" panose="020B0604020202020204" pitchFamily="34" charset="-128"/>
              </a:rPr>
              <a:t> des </a:t>
            </a:r>
            <a:r>
              <a:rPr lang="en-CA" baseline="0" dirty="0" err="1" smtClean="0">
                <a:cs typeface="Arial Unicode MS" panose="020B0604020202020204" pitchFamily="34" charset="-128"/>
              </a:rPr>
              <a:t>fournisseurs</a:t>
            </a:r>
            <a:r>
              <a:rPr lang="en-CA" baseline="0" dirty="0" smtClean="0">
                <a:cs typeface="Arial Unicode MS" panose="020B0604020202020204" pitchFamily="34" charset="-128"/>
              </a:rPr>
              <a:t> du Cloud </a:t>
            </a:r>
            <a:r>
              <a:rPr lang="en-CA" baseline="0" dirty="0" err="1" smtClean="0">
                <a:cs typeface="Arial Unicode MS" panose="020B0604020202020204" pitchFamily="34" charset="-128"/>
              </a:rPr>
              <a:t>afin</a:t>
            </a:r>
            <a:r>
              <a:rPr lang="en-CA" baseline="0" dirty="0" smtClean="0">
                <a:cs typeface="Arial Unicode MS" panose="020B0604020202020204" pitchFamily="34" charset="-128"/>
              </a:rPr>
              <a:t> </a:t>
            </a:r>
            <a:r>
              <a:rPr lang="en-CA" baseline="0" dirty="0" err="1" smtClean="0">
                <a:cs typeface="Arial Unicode MS" panose="020B0604020202020204" pitchFamily="34" charset="-128"/>
              </a:rPr>
              <a:t>d’obtenir</a:t>
            </a:r>
            <a:r>
              <a:rPr lang="en-CA" baseline="0" dirty="0" smtClean="0">
                <a:cs typeface="Arial Unicode MS" panose="020B0604020202020204" pitchFamily="34" charset="-128"/>
              </a:rPr>
              <a:t> des </a:t>
            </a:r>
            <a:r>
              <a:rPr lang="en-CA" baseline="0" dirty="0" err="1" smtClean="0">
                <a:cs typeface="Arial Unicode MS" panose="020B0604020202020204" pitchFamily="34" charset="-128"/>
              </a:rPr>
              <a:t>renseignements</a:t>
            </a:r>
            <a:r>
              <a:rPr lang="en-CA" baseline="0" dirty="0" smtClean="0">
                <a:cs typeface="Arial Unicode MS" panose="020B0604020202020204" pitchFamily="34" charset="-128"/>
              </a:rPr>
              <a:t> </a:t>
            </a:r>
            <a:r>
              <a:rPr lang="en-CA" baseline="0" dirty="0" err="1" smtClean="0">
                <a:cs typeface="Arial Unicode MS" panose="020B0604020202020204" pitchFamily="34" charset="-128"/>
              </a:rPr>
              <a:t>sur</a:t>
            </a:r>
            <a:r>
              <a:rPr lang="en-CA" baseline="0" dirty="0" smtClean="0">
                <a:cs typeface="Arial Unicode MS" panose="020B0604020202020204" pitchFamily="34" charset="-128"/>
              </a:rPr>
              <a:t> les services </a:t>
            </a:r>
            <a:r>
              <a:rPr lang="en-CA" baseline="0" dirty="0" err="1" smtClean="0">
                <a:cs typeface="Arial Unicode MS" panose="020B0604020202020204" pitchFamily="34" charset="-128"/>
              </a:rPr>
              <a:t>qu’offrent</a:t>
            </a:r>
            <a:r>
              <a:rPr lang="en-CA" baseline="0" dirty="0" smtClean="0">
                <a:cs typeface="Arial Unicode MS" panose="020B0604020202020204" pitchFamily="34" charset="-128"/>
              </a:rPr>
              <a:t> </a:t>
            </a:r>
            <a:r>
              <a:rPr lang="en-CA" baseline="0" dirty="0" err="1" smtClean="0">
                <a:cs typeface="Arial Unicode MS" panose="020B0604020202020204" pitchFamily="34" charset="-128"/>
              </a:rPr>
              <a:t>ceux</a:t>
            </a:r>
            <a:r>
              <a:rPr lang="en-CA" baseline="0" dirty="0" smtClean="0">
                <a:cs typeface="Arial Unicode MS" panose="020B0604020202020204" pitchFamily="34" charset="-128"/>
              </a:rPr>
              <a:t>-ci</a:t>
            </a:r>
          </a:p>
        </p:txBody>
      </p:sp>
    </p:spTree>
    <p:extLst>
      <p:ext uri="{BB962C8B-B14F-4D97-AF65-F5344CB8AC3E}">
        <p14:creationId xmlns:p14="http://schemas.microsoft.com/office/powerpoint/2010/main" val="14197849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CA" dirty="0" smtClean="0"/>
              <a:t>Nous </a:t>
            </a:r>
            <a:r>
              <a:rPr lang="en-CA" dirty="0" err="1" smtClean="0"/>
              <a:t>allons</a:t>
            </a:r>
            <a:r>
              <a:rPr lang="en-CA" dirty="0" smtClean="0"/>
              <a:t> </a:t>
            </a:r>
            <a:r>
              <a:rPr lang="en-CA" dirty="0" err="1" smtClean="0"/>
              <a:t>maintenant</a:t>
            </a:r>
            <a:r>
              <a:rPr lang="en-CA" baseline="0" dirty="0" smtClean="0"/>
              <a:t> </a:t>
            </a:r>
            <a:r>
              <a:rPr lang="en-CA" baseline="0" dirty="0" err="1" smtClean="0"/>
              <a:t>vous</a:t>
            </a:r>
            <a:r>
              <a:rPr lang="en-CA" baseline="0" dirty="0" smtClean="0"/>
              <a:t> </a:t>
            </a:r>
            <a:r>
              <a:rPr lang="en-CA" baseline="0" dirty="0" err="1" smtClean="0"/>
              <a:t>donner</a:t>
            </a:r>
            <a:r>
              <a:rPr lang="en-CA" baseline="0" dirty="0" smtClean="0"/>
              <a:t> un </a:t>
            </a:r>
            <a:r>
              <a:rPr lang="en-CA" baseline="0" dirty="0" err="1" smtClean="0"/>
              <a:t>aperçu</a:t>
            </a:r>
            <a:r>
              <a:rPr lang="en-CA" baseline="0" dirty="0" smtClean="0"/>
              <a:t> de </a:t>
            </a:r>
            <a:r>
              <a:rPr lang="en-CA" baseline="0" dirty="0" err="1" smtClean="0"/>
              <a:t>nos</a:t>
            </a:r>
            <a:r>
              <a:rPr lang="en-CA" baseline="0" dirty="0" smtClean="0"/>
              <a:t> </a:t>
            </a:r>
            <a:r>
              <a:rPr lang="en-CA" baseline="0" dirty="0" err="1" smtClean="0"/>
              <a:t>résultats</a:t>
            </a:r>
            <a:r>
              <a:rPr lang="en-CA" baseline="0" dirty="0" smtClean="0"/>
              <a:t> </a:t>
            </a:r>
            <a:r>
              <a:rPr lang="en-CA" baseline="0" dirty="0" err="1" smtClean="0"/>
              <a:t>préliminaires</a:t>
            </a:r>
            <a:endParaRPr lang="fr-CH" dirty="0"/>
          </a:p>
        </p:txBody>
      </p:sp>
      <p:sp>
        <p:nvSpPr>
          <p:cNvPr id="4" name="Espace réservé du numéro de diapositive 3"/>
          <p:cNvSpPr>
            <a:spLocks noGrp="1"/>
          </p:cNvSpPr>
          <p:nvPr>
            <p:ph type="sldNum" idx="10"/>
          </p:nvPr>
        </p:nvSpPr>
        <p:spPr/>
        <p:txBody>
          <a:bodyPr/>
          <a:lstStyle/>
          <a:p>
            <a:pPr>
              <a:defRPr/>
            </a:pPr>
            <a:fld id="{702C0D32-E03C-49BD-8132-8A7DFF3C87CA}" type="slidenum">
              <a:rPr lang="en-US" smtClean="0"/>
              <a:pPr>
                <a:defRPr/>
              </a:pPr>
              <a:t>8</a:t>
            </a:fld>
            <a:endParaRPr lang="en-US"/>
          </a:p>
        </p:txBody>
      </p:sp>
    </p:spTree>
    <p:extLst>
      <p:ext uri="{BB962C8B-B14F-4D97-AF65-F5344CB8AC3E}">
        <p14:creationId xmlns:p14="http://schemas.microsoft.com/office/powerpoint/2010/main" val="38969498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8"/>
          <p:cNvSpPr>
            <a:spLocks noGrp="1" noChangeArrowheads="1"/>
          </p:cNvSpPr>
          <p:nvPr>
            <p:ph type="sldNum" sz="quarter"/>
          </p:nvPr>
        </p:nvSpPr>
        <p:spPr>
          <a:noFill/>
          <a:extLst>
            <a:ext uri="{91240B29-F687-4F45-9708-019B960494DF}">
              <a14:hiddenLine xmlns:a14="http://schemas.microsoft.com/office/drawing/2010/main" w="9525">
                <a:solidFill>
                  <a:srgbClr val="3465AF"/>
                </a:solidFill>
                <a:round/>
                <a:headEnd/>
                <a:tailEnd/>
              </a14:hiddenLine>
            </a:ext>
          </a:extLst>
        </p:spPr>
        <p:txBody>
          <a:bodyPr/>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9pPr>
          </a:lstStyle>
          <a:p>
            <a:pPr>
              <a:buClrTx/>
              <a:buFontTx/>
              <a:buNone/>
            </a:pPr>
            <a:fld id="{A3D49505-A702-4DA7-BEB7-5FFCFD2BE7FC}" type="slidenum">
              <a:rPr lang="en-US" sz="1200">
                <a:solidFill>
                  <a:srgbClr val="000000"/>
                </a:solidFill>
              </a:rPr>
              <a:pPr>
                <a:buClrTx/>
                <a:buFontTx/>
                <a:buNone/>
              </a:pPr>
              <a:t>9</a:t>
            </a:fld>
            <a:endParaRPr lang="en-US" sz="1200">
              <a:solidFill>
                <a:srgbClr val="000000"/>
              </a:solidFill>
            </a:endParaRPr>
          </a:p>
        </p:txBody>
      </p:sp>
      <p:sp>
        <p:nvSpPr>
          <p:cNvPr id="16387" name="Rectangle 1"/>
          <p:cNvSpPr txBox="1">
            <a:spLocks noGrp="1" noRot="1" noChangeAspect="1" noChangeArrowheads="1" noTextEdit="1"/>
          </p:cNvSpPr>
          <p:nvPr>
            <p:ph type="sldImg"/>
          </p:nvPr>
        </p:nvSpPr>
        <p:spPr>
          <a:xfrm>
            <a:off x="915988" y="744538"/>
            <a:ext cx="4960937" cy="3722687"/>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6388" name="Text Box 2"/>
          <p:cNvSpPr txBox="1">
            <a:spLocks noGrp="1" noChangeArrowheads="1"/>
          </p:cNvSpPr>
          <p:nvPr>
            <p:ph type="body" idx="1"/>
          </p:nvPr>
        </p:nvSpPr>
        <p:spPr>
          <a:xfrm>
            <a:off x="427802" y="4546720"/>
            <a:ext cx="5920023" cy="569848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pPr>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b="0" dirty="0" smtClean="0">
                <a:cs typeface="Arial Unicode MS" panose="020B0604020202020204" pitchFamily="34" charset="-128"/>
              </a:rPr>
              <a:t>La première </a:t>
            </a:r>
            <a:r>
              <a:rPr lang="en-CA" b="0" dirty="0" err="1" smtClean="0">
                <a:cs typeface="Arial Unicode MS" panose="020B0604020202020204" pitchFamily="34" charset="-128"/>
              </a:rPr>
              <a:t>stratégie</a:t>
            </a:r>
            <a:r>
              <a:rPr lang="en-CA" b="0" baseline="0" dirty="0" smtClean="0">
                <a:cs typeface="Arial Unicode MS" panose="020B0604020202020204" pitchFamily="34" charset="-128"/>
              </a:rPr>
              <a:t> de </a:t>
            </a:r>
            <a:r>
              <a:rPr lang="en-CA" b="0" baseline="0" dirty="0" err="1" smtClean="0">
                <a:cs typeface="Arial Unicode MS" panose="020B0604020202020204" pitchFamily="34" charset="-128"/>
              </a:rPr>
              <a:t>collecte</a:t>
            </a:r>
            <a:r>
              <a:rPr lang="en-CA" b="0" baseline="0" dirty="0" smtClean="0">
                <a:cs typeface="Arial Unicode MS" panose="020B0604020202020204" pitchFamily="34" charset="-128"/>
              </a:rPr>
              <a:t> des </a:t>
            </a:r>
            <a:r>
              <a:rPr lang="en-CA" b="0" baseline="0" dirty="0" err="1" smtClean="0">
                <a:cs typeface="Arial Unicode MS" panose="020B0604020202020204" pitchFamily="34" charset="-128"/>
              </a:rPr>
              <a:t>données</a:t>
            </a:r>
            <a:r>
              <a:rPr lang="en-CA" b="0" baseline="0" dirty="0" smtClean="0">
                <a:cs typeface="Arial Unicode MS" panose="020B0604020202020204" pitchFamily="34" charset="-128"/>
              </a:rPr>
              <a:t> </a:t>
            </a:r>
            <a:r>
              <a:rPr lang="en-CA" b="0" baseline="0" dirty="0" err="1" smtClean="0">
                <a:cs typeface="Arial Unicode MS" panose="020B0604020202020204" pitchFamily="34" charset="-128"/>
              </a:rPr>
              <a:t>s’est</a:t>
            </a:r>
            <a:r>
              <a:rPr lang="en-CA" b="0" baseline="0" dirty="0" smtClean="0">
                <a:cs typeface="Arial Unicode MS" panose="020B0604020202020204" pitchFamily="34" charset="-128"/>
              </a:rPr>
              <a:t> </a:t>
            </a:r>
            <a:r>
              <a:rPr lang="en-CA" b="0" baseline="0" dirty="0" err="1" smtClean="0">
                <a:cs typeface="Arial Unicode MS" panose="020B0604020202020204" pitchFamily="34" charset="-128"/>
              </a:rPr>
              <a:t>réalisée</a:t>
            </a:r>
            <a:r>
              <a:rPr lang="en-CA" b="0" baseline="0" dirty="0" smtClean="0">
                <a:cs typeface="Arial Unicode MS" panose="020B0604020202020204" pitchFamily="34" charset="-128"/>
              </a:rPr>
              <a:t> par </a:t>
            </a:r>
            <a:r>
              <a:rPr lang="en-CA" b="0" baseline="0" dirty="0" err="1" smtClean="0">
                <a:cs typeface="Arial Unicode MS" panose="020B0604020202020204" pitchFamily="34" charset="-128"/>
              </a:rPr>
              <a:t>voie</a:t>
            </a:r>
            <a:r>
              <a:rPr lang="en-CA" b="0" baseline="0" dirty="0" smtClean="0">
                <a:cs typeface="Arial Unicode MS" panose="020B0604020202020204" pitchFamily="34" charset="-128"/>
              </a:rPr>
              <a:t> </a:t>
            </a:r>
            <a:r>
              <a:rPr lang="en-CA" b="0" baseline="0" dirty="0" err="1" smtClean="0">
                <a:cs typeface="Arial Unicode MS" panose="020B0604020202020204" pitchFamily="34" charset="-128"/>
              </a:rPr>
              <a:t>d’une</a:t>
            </a:r>
            <a:r>
              <a:rPr lang="en-CA" b="0" baseline="0" dirty="0" smtClean="0">
                <a:cs typeface="Arial Unicode MS" panose="020B0604020202020204" pitchFamily="34" charset="-128"/>
              </a:rPr>
              <a:t> analyse de la </a:t>
            </a:r>
            <a:r>
              <a:rPr lang="en-CA" b="0" baseline="0" dirty="0" err="1" smtClean="0">
                <a:cs typeface="Arial Unicode MS" panose="020B0604020202020204" pitchFamily="34" charset="-128"/>
              </a:rPr>
              <a:t>littérature</a:t>
            </a:r>
            <a:r>
              <a:rPr lang="en-CA" b="0" baseline="0" dirty="0" smtClean="0">
                <a:cs typeface="Arial Unicode MS" panose="020B0604020202020204" pitchFamily="34" charset="-128"/>
              </a:rPr>
              <a:t>, y </a:t>
            </a:r>
            <a:r>
              <a:rPr lang="en-CA" b="0" baseline="0" dirty="0" err="1" smtClean="0">
                <a:cs typeface="Arial Unicode MS" panose="020B0604020202020204" pitchFamily="34" charset="-128"/>
              </a:rPr>
              <a:t>compris</a:t>
            </a:r>
            <a:r>
              <a:rPr lang="en-CA" b="0" baseline="0" dirty="0" smtClean="0">
                <a:cs typeface="Arial Unicode MS" panose="020B0604020202020204" pitchFamily="34" charset="-128"/>
              </a:rPr>
              <a:t> des articles de journal, </a:t>
            </a:r>
            <a:r>
              <a:rPr lang="en-CA" b="0" baseline="0" dirty="0" err="1" smtClean="0">
                <a:cs typeface="Arial Unicode MS" panose="020B0604020202020204" pitchFamily="34" charset="-128"/>
              </a:rPr>
              <a:t>blogues</a:t>
            </a:r>
            <a:r>
              <a:rPr lang="en-CA" b="0" baseline="0" dirty="0" smtClean="0">
                <a:cs typeface="Arial Unicode MS" panose="020B0604020202020204" pitchFamily="34" charset="-128"/>
              </a:rPr>
              <a:t>, sites web, et des rapports divers.</a:t>
            </a:r>
            <a:r>
              <a:rPr lang="en-CA" b="0" dirty="0" smtClean="0">
                <a:cs typeface="Arial Unicode MS" panose="020B0604020202020204" pitchFamily="34" charset="-128"/>
              </a:rPr>
              <a:t> À</a:t>
            </a:r>
            <a:r>
              <a:rPr lang="en-CA" b="0" baseline="0" dirty="0" smtClean="0">
                <a:cs typeface="Arial Unicode MS" panose="020B0604020202020204" pitchFamily="34" charset="-128"/>
              </a:rPr>
              <a:t> </a:t>
            </a:r>
            <a:r>
              <a:rPr lang="en-CA" b="0" baseline="0" dirty="0" err="1" smtClean="0">
                <a:cs typeface="Arial Unicode MS" panose="020B0604020202020204" pitchFamily="34" charset="-128"/>
              </a:rPr>
              <a:t>chaque</a:t>
            </a:r>
            <a:r>
              <a:rPr lang="en-CA" b="0" baseline="0" dirty="0" smtClean="0">
                <a:cs typeface="Arial Unicode MS" panose="020B0604020202020204" pitchFamily="34" charset="-128"/>
              </a:rPr>
              <a:t> instant, </a:t>
            </a:r>
            <a:r>
              <a:rPr lang="en-CA" b="0" baseline="0" dirty="0" err="1" smtClean="0">
                <a:cs typeface="Arial Unicode MS" panose="020B0604020202020204" pitchFamily="34" charset="-128"/>
              </a:rPr>
              <a:t>notre</a:t>
            </a:r>
            <a:r>
              <a:rPr lang="en-CA" b="0" baseline="0" dirty="0" smtClean="0">
                <a:cs typeface="Arial Unicode MS" panose="020B0604020202020204" pitchFamily="34" charset="-128"/>
              </a:rPr>
              <a:t> but </a:t>
            </a:r>
            <a:r>
              <a:rPr lang="en-CA" b="0" baseline="0" dirty="0" err="1" smtClean="0">
                <a:cs typeface="Arial Unicode MS" panose="020B0604020202020204" pitchFamily="34" charset="-128"/>
              </a:rPr>
              <a:t>fut</a:t>
            </a:r>
            <a:r>
              <a:rPr lang="en-CA" b="0" baseline="0" dirty="0" smtClean="0">
                <a:cs typeface="Arial Unicode MS" panose="020B0604020202020204" pitchFamily="34" charset="-128"/>
              </a:rPr>
              <a:t> </a:t>
            </a:r>
            <a:r>
              <a:rPr lang="en-CA" b="0" baseline="0" dirty="0" err="1" smtClean="0">
                <a:cs typeface="Arial Unicode MS" panose="020B0604020202020204" pitchFamily="34" charset="-128"/>
              </a:rPr>
              <a:t>d’identifier</a:t>
            </a:r>
            <a:r>
              <a:rPr lang="en-CA" b="0" baseline="0" dirty="0" smtClean="0">
                <a:cs typeface="Arial Unicode MS" panose="020B0604020202020204" pitchFamily="34" charset="-128"/>
              </a:rPr>
              <a:t> les questions se </a:t>
            </a:r>
            <a:r>
              <a:rPr lang="en-CA" b="0" baseline="0" dirty="0" err="1" smtClean="0">
                <a:cs typeface="Arial Unicode MS" panose="020B0604020202020204" pitchFamily="34" charset="-128"/>
              </a:rPr>
              <a:t>rapportant</a:t>
            </a:r>
            <a:r>
              <a:rPr lang="en-CA" b="0" baseline="0" dirty="0" smtClean="0">
                <a:cs typeface="Arial Unicode MS" panose="020B0604020202020204" pitchFamily="34" charset="-128"/>
              </a:rPr>
              <a:t> à la </a:t>
            </a:r>
            <a:r>
              <a:rPr lang="en-CA" b="0" baseline="0" dirty="0" err="1" smtClean="0">
                <a:cs typeface="Arial Unicode MS" panose="020B0604020202020204" pitchFamily="34" charset="-128"/>
              </a:rPr>
              <a:t>création</a:t>
            </a:r>
            <a:r>
              <a:rPr lang="en-CA" b="0" baseline="0" dirty="0" smtClean="0">
                <a:cs typeface="Arial Unicode MS" panose="020B0604020202020204" pitchFamily="34" charset="-128"/>
              </a:rPr>
              <a:t>, la </a:t>
            </a:r>
            <a:r>
              <a:rPr lang="en-CA" b="0" baseline="0" dirty="0" err="1" smtClean="0">
                <a:cs typeface="Arial Unicode MS" panose="020B0604020202020204" pitchFamily="34" charset="-128"/>
              </a:rPr>
              <a:t>gestion</a:t>
            </a:r>
            <a:r>
              <a:rPr lang="en-CA" b="0" baseline="0" dirty="0" smtClean="0">
                <a:cs typeface="Arial Unicode MS" panose="020B0604020202020204" pitchFamily="34" charset="-128"/>
              </a:rPr>
              <a:t>, </a:t>
            </a:r>
            <a:r>
              <a:rPr lang="en-CA" b="0" baseline="0" dirty="0" err="1" smtClean="0">
                <a:cs typeface="Arial Unicode MS" panose="020B0604020202020204" pitchFamily="34" charset="-128"/>
              </a:rPr>
              <a:t>l’utilisation</a:t>
            </a:r>
            <a:r>
              <a:rPr lang="en-CA" b="0" baseline="0" dirty="0" smtClean="0">
                <a:cs typeface="Arial Unicode MS" panose="020B0604020202020204" pitchFamily="34" charset="-128"/>
              </a:rPr>
              <a:t>, </a:t>
            </a:r>
            <a:r>
              <a:rPr lang="en-CA" b="0" baseline="0" dirty="0" err="1" smtClean="0">
                <a:cs typeface="Arial Unicode MS" panose="020B0604020202020204" pitchFamily="34" charset="-128"/>
              </a:rPr>
              <a:t>l’entreposage</a:t>
            </a:r>
            <a:r>
              <a:rPr lang="en-CA" b="0" baseline="0" dirty="0" smtClean="0">
                <a:cs typeface="Arial Unicode MS" panose="020B0604020202020204" pitchFamily="34" charset="-128"/>
              </a:rPr>
              <a:t>, la conservation à long-term et </a:t>
            </a:r>
            <a:r>
              <a:rPr lang="en-CA" b="0" baseline="0" dirty="0" err="1" smtClean="0">
                <a:cs typeface="Arial Unicode MS" panose="020B0604020202020204" pitchFamily="34" charset="-128"/>
              </a:rPr>
              <a:t>l’accès</a:t>
            </a:r>
            <a:r>
              <a:rPr lang="en-CA" b="0" baseline="0" dirty="0" smtClean="0">
                <a:cs typeface="Arial Unicode MS" panose="020B0604020202020204" pitchFamily="34" charset="-128"/>
              </a:rPr>
              <a:t> continue de </a:t>
            </a:r>
            <a:r>
              <a:rPr lang="en-CA" b="0" baseline="0" dirty="0" err="1" smtClean="0">
                <a:cs typeface="Arial Unicode MS" panose="020B0604020202020204" pitchFamily="34" charset="-128"/>
              </a:rPr>
              <a:t>l’information</a:t>
            </a:r>
            <a:r>
              <a:rPr lang="en-CA" b="0" baseline="0" dirty="0" smtClean="0">
                <a:cs typeface="Arial Unicode MS" panose="020B0604020202020204" pitchFamily="34" charset="-128"/>
              </a:rPr>
              <a:t> et des documents </a:t>
            </a:r>
            <a:r>
              <a:rPr lang="en-CA" b="0" baseline="0" dirty="0" err="1" smtClean="0">
                <a:cs typeface="Arial Unicode MS" panose="020B0604020202020204" pitchFamily="34" charset="-128"/>
              </a:rPr>
              <a:t>dans</a:t>
            </a:r>
            <a:r>
              <a:rPr lang="en-CA" b="0" baseline="0" dirty="0" smtClean="0">
                <a:cs typeface="Arial Unicode MS" panose="020B0604020202020204" pitchFamily="34" charset="-128"/>
              </a:rPr>
              <a:t> le Cloud. </a:t>
            </a:r>
          </a:p>
          <a:p>
            <a:pPr>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dirty="0" smtClean="0">
                <a:cs typeface="Arial Unicode MS" panose="020B0604020202020204" pitchFamily="34" charset="-128"/>
              </a:rPr>
              <a:t>______________________</a:t>
            </a:r>
          </a:p>
          <a:p>
            <a:pPr>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CA" dirty="0" smtClean="0">
              <a:cs typeface="Arial Unicode MS" panose="020B0604020202020204" pitchFamily="34" charset="-128"/>
            </a:endParaRPr>
          </a:p>
          <a:p>
            <a:pPr>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dirty="0" smtClean="0">
                <a:cs typeface="Arial Unicode MS" panose="020B0604020202020204" pitchFamily="34" charset="-128"/>
              </a:rPr>
              <a:t>[Ne pas</a:t>
            </a:r>
            <a:r>
              <a:rPr lang="en-CA" baseline="0" dirty="0" smtClean="0">
                <a:cs typeface="Arial Unicode MS" panose="020B0604020202020204" pitchFamily="34" charset="-128"/>
              </a:rPr>
              <a:t> lire au </a:t>
            </a:r>
            <a:r>
              <a:rPr lang="en-CA" baseline="0" dirty="0" err="1" smtClean="0">
                <a:cs typeface="Arial Unicode MS" panose="020B0604020202020204" pitchFamily="34" charset="-128"/>
              </a:rPr>
              <a:t>complet</a:t>
            </a:r>
            <a:r>
              <a:rPr lang="en-CA" dirty="0" smtClean="0">
                <a:cs typeface="Arial Unicode MS" panose="020B0604020202020204" pitchFamily="34" charset="-128"/>
              </a:rPr>
              <a:t>]</a:t>
            </a:r>
          </a:p>
          <a:p>
            <a:pPr>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CA" dirty="0" smtClean="0">
              <a:cs typeface="Arial Unicode MS" panose="020B0604020202020204" pitchFamily="34" charset="-128"/>
            </a:endParaRPr>
          </a:p>
          <a:p>
            <a:pPr>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dirty="0" smtClean="0">
                <a:cs typeface="Arial Unicode MS" panose="020B0604020202020204" pitchFamily="34" charset="-128"/>
              </a:rPr>
              <a:t>Les </a:t>
            </a:r>
            <a:r>
              <a:rPr lang="en-CA" dirty="0" err="1" smtClean="0">
                <a:cs typeface="Arial Unicode MS" panose="020B0604020202020204" pitchFamily="34" charset="-128"/>
              </a:rPr>
              <a:t>sujets</a:t>
            </a:r>
            <a:r>
              <a:rPr lang="en-CA" dirty="0" smtClean="0">
                <a:cs typeface="Arial Unicode MS" panose="020B0604020202020204" pitchFamily="34" charset="-128"/>
              </a:rPr>
              <a:t> </a:t>
            </a:r>
            <a:r>
              <a:rPr lang="en-CA" dirty="0" err="1" smtClean="0">
                <a:cs typeface="Arial Unicode MS" panose="020B0604020202020204" pitchFamily="34" charset="-128"/>
              </a:rPr>
              <a:t>principaux</a:t>
            </a:r>
            <a:r>
              <a:rPr lang="en-CA" baseline="0" dirty="0" smtClean="0">
                <a:cs typeface="Arial Unicode MS" panose="020B0604020202020204" pitchFamily="34" charset="-128"/>
              </a:rPr>
              <a:t> qui </a:t>
            </a:r>
            <a:r>
              <a:rPr lang="en-CA" baseline="0" dirty="0" err="1" smtClean="0">
                <a:cs typeface="Arial Unicode MS" panose="020B0604020202020204" pitchFamily="34" charset="-128"/>
              </a:rPr>
              <a:t>ont</a:t>
            </a:r>
            <a:r>
              <a:rPr lang="en-CA" baseline="0" dirty="0" smtClean="0">
                <a:cs typeface="Arial Unicode MS" panose="020B0604020202020204" pitchFamily="34" charset="-128"/>
              </a:rPr>
              <a:t> </a:t>
            </a:r>
            <a:r>
              <a:rPr lang="en-CA" baseline="0" dirty="0" err="1" smtClean="0">
                <a:cs typeface="Arial Unicode MS" panose="020B0604020202020204" pitchFamily="34" charset="-128"/>
              </a:rPr>
              <a:t>été</a:t>
            </a:r>
            <a:r>
              <a:rPr lang="en-CA" baseline="0" dirty="0" smtClean="0">
                <a:cs typeface="Arial Unicode MS" panose="020B0604020202020204" pitchFamily="34" charset="-128"/>
              </a:rPr>
              <a:t> </a:t>
            </a:r>
            <a:r>
              <a:rPr lang="en-CA" baseline="0" dirty="0" err="1" smtClean="0">
                <a:cs typeface="Arial Unicode MS" panose="020B0604020202020204" pitchFamily="34" charset="-128"/>
              </a:rPr>
              <a:t>recherchés</a:t>
            </a:r>
            <a:r>
              <a:rPr lang="en-CA" baseline="0" dirty="0" smtClean="0">
                <a:cs typeface="Arial Unicode MS" panose="020B0604020202020204" pitchFamily="34" charset="-128"/>
              </a:rPr>
              <a:t> pendant </a:t>
            </a:r>
            <a:r>
              <a:rPr lang="en-CA" baseline="0" dirty="0" err="1" smtClean="0">
                <a:cs typeface="Arial Unicode MS" panose="020B0604020202020204" pitchFamily="34" charset="-128"/>
              </a:rPr>
              <a:t>notre</a:t>
            </a:r>
            <a:r>
              <a:rPr lang="en-CA" baseline="0" dirty="0" smtClean="0">
                <a:cs typeface="Arial Unicode MS" panose="020B0604020202020204" pitchFamily="34" charset="-128"/>
              </a:rPr>
              <a:t> analyse de la </a:t>
            </a:r>
            <a:r>
              <a:rPr lang="en-CA" baseline="0" dirty="0" err="1" smtClean="0">
                <a:cs typeface="Arial Unicode MS" panose="020B0604020202020204" pitchFamily="34" charset="-128"/>
              </a:rPr>
              <a:t>littérature</a:t>
            </a:r>
            <a:r>
              <a:rPr lang="en-CA" baseline="0" dirty="0" smtClean="0">
                <a:cs typeface="Arial Unicode MS" panose="020B0604020202020204" pitchFamily="34" charset="-128"/>
              </a:rPr>
              <a:t> </a:t>
            </a:r>
            <a:r>
              <a:rPr lang="en-CA" baseline="0" dirty="0" err="1" smtClean="0">
                <a:cs typeface="Arial Unicode MS" panose="020B0604020202020204" pitchFamily="34" charset="-128"/>
              </a:rPr>
              <a:t>sont</a:t>
            </a:r>
            <a:r>
              <a:rPr lang="en-CA" baseline="0" dirty="0" smtClean="0">
                <a:cs typeface="Arial Unicode MS" panose="020B0604020202020204" pitchFamily="34" charset="-128"/>
              </a:rPr>
              <a:t> les </a:t>
            </a:r>
            <a:r>
              <a:rPr lang="en-CA" baseline="0" dirty="0" err="1" smtClean="0">
                <a:cs typeface="Arial Unicode MS" panose="020B0604020202020204" pitchFamily="34" charset="-128"/>
              </a:rPr>
              <a:t>suivants</a:t>
            </a:r>
            <a:r>
              <a:rPr lang="en-CA" baseline="0" dirty="0" smtClean="0">
                <a:cs typeface="Arial Unicode MS" panose="020B0604020202020204" pitchFamily="34" charset="-128"/>
              </a:rPr>
              <a:t>:</a:t>
            </a:r>
            <a:r>
              <a:rPr lang="en-CA" dirty="0" smtClean="0">
                <a:cs typeface="Arial Unicode MS" panose="020B0604020202020204" pitchFamily="34" charset="-128"/>
              </a:rPr>
              <a:t> </a:t>
            </a:r>
          </a:p>
          <a:p>
            <a:pPr marL="228600" indent="-228600">
              <a:spcBef>
                <a:spcPts val="450"/>
              </a:spcBef>
              <a:buAutoNum type="arabicPeriod"/>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b="1" dirty="0" err="1" smtClean="0">
                <a:cs typeface="Arial Unicode MS" panose="020B0604020202020204" pitchFamily="34" charset="-128"/>
              </a:rPr>
              <a:t>L’architecture</a:t>
            </a:r>
            <a:r>
              <a:rPr lang="en-CA" b="1" dirty="0" smtClean="0">
                <a:cs typeface="Arial Unicode MS" panose="020B0604020202020204" pitchFamily="34" charset="-128"/>
              </a:rPr>
              <a:t> du Cloud </a:t>
            </a:r>
            <a:r>
              <a:rPr lang="en-CA" dirty="0" smtClean="0">
                <a:cs typeface="Arial Unicode MS" panose="020B0604020202020204" pitchFamily="34" charset="-128"/>
              </a:rPr>
              <a:t>(i.e., </a:t>
            </a:r>
            <a:r>
              <a:rPr lang="en-CA" b="1" dirty="0" smtClean="0">
                <a:cs typeface="Arial Unicode MS" panose="020B0604020202020204" pitchFamily="34" charset="-128"/>
              </a:rPr>
              <a:t>types </a:t>
            </a:r>
            <a:r>
              <a:rPr lang="en-CA" b="1" dirty="0" err="1" smtClean="0">
                <a:cs typeface="Arial Unicode MS" panose="020B0604020202020204" pitchFamily="34" charset="-128"/>
              </a:rPr>
              <a:t>d’acteurs</a:t>
            </a:r>
            <a:r>
              <a:rPr lang="en-CA" dirty="0" smtClean="0">
                <a:cs typeface="Arial Unicode MS" panose="020B0604020202020204" pitchFamily="34" charset="-128"/>
              </a:rPr>
              <a:t>: </a:t>
            </a:r>
            <a:r>
              <a:rPr lang="en-CA" dirty="0" err="1" smtClean="0">
                <a:cs typeface="Arial Unicode MS" panose="020B0604020202020204" pitchFamily="34" charset="-128"/>
              </a:rPr>
              <a:t>consomateur</a:t>
            </a:r>
            <a:r>
              <a:rPr lang="en-CA" dirty="0" smtClean="0">
                <a:cs typeface="Arial Unicode MS" panose="020B0604020202020204" pitchFamily="34" charset="-128"/>
              </a:rPr>
              <a:t>, </a:t>
            </a:r>
            <a:r>
              <a:rPr lang="en-CA" dirty="0" err="1" smtClean="0">
                <a:cs typeface="Arial Unicode MS" panose="020B0604020202020204" pitchFamily="34" charset="-128"/>
              </a:rPr>
              <a:t>fournisseur</a:t>
            </a:r>
            <a:r>
              <a:rPr lang="en-CA" dirty="0" smtClean="0">
                <a:cs typeface="Arial Unicode MS" panose="020B0604020202020204" pitchFamily="34" charset="-128"/>
              </a:rPr>
              <a:t>, </a:t>
            </a:r>
            <a:r>
              <a:rPr lang="en-CA" dirty="0" err="1" smtClean="0">
                <a:cs typeface="Arial Unicode MS" panose="020B0604020202020204" pitchFamily="34" charset="-128"/>
              </a:rPr>
              <a:t>vérificateur</a:t>
            </a:r>
            <a:r>
              <a:rPr lang="en-CA" dirty="0" smtClean="0">
                <a:cs typeface="Arial Unicode MS" panose="020B0604020202020204" pitchFamily="34" charset="-128"/>
              </a:rPr>
              <a:t>, courtier et le </a:t>
            </a:r>
            <a:r>
              <a:rPr lang="en-CA" dirty="0" err="1" smtClean="0">
                <a:cs typeface="Arial Unicode MS" panose="020B0604020202020204" pitchFamily="34" charset="-128"/>
              </a:rPr>
              <a:t>transporteur</a:t>
            </a:r>
            <a:r>
              <a:rPr lang="en-CA" dirty="0" smtClean="0">
                <a:cs typeface="Arial Unicode MS" panose="020B0604020202020204" pitchFamily="34" charset="-128"/>
              </a:rPr>
              <a:t>; </a:t>
            </a:r>
            <a:r>
              <a:rPr lang="en-CA" b="1" dirty="0" smtClean="0">
                <a:cs typeface="Arial Unicode MS" panose="020B0604020202020204" pitchFamily="34" charset="-128"/>
              </a:rPr>
              <a:t>types de </a:t>
            </a:r>
            <a:r>
              <a:rPr lang="en-CA" b="1" dirty="0" err="1" smtClean="0">
                <a:cs typeface="Arial Unicode MS" panose="020B0604020202020204" pitchFamily="34" charset="-128"/>
              </a:rPr>
              <a:t>modèles</a:t>
            </a:r>
            <a:r>
              <a:rPr lang="en-CA" b="1" dirty="0" smtClean="0">
                <a:cs typeface="Arial Unicode MS" panose="020B0604020202020204" pitchFamily="34" charset="-128"/>
              </a:rPr>
              <a:t> de service du Cloud </a:t>
            </a:r>
            <a:r>
              <a:rPr lang="en-CA" dirty="0" smtClean="0">
                <a:cs typeface="Arial Unicode MS" panose="020B0604020202020204" pitchFamily="34" charset="-128"/>
              </a:rPr>
              <a:t>: </a:t>
            </a:r>
            <a:r>
              <a:rPr lang="en-CA" dirty="0" err="1" smtClean="0">
                <a:cs typeface="Arial Unicode MS" panose="020B0604020202020204" pitchFamily="34" charset="-128"/>
              </a:rPr>
              <a:t>logiciel</a:t>
            </a:r>
            <a:r>
              <a:rPr lang="en-CA" baseline="0" dirty="0" smtClean="0">
                <a:cs typeface="Arial Unicode MS" panose="020B0604020202020204" pitchFamily="34" charset="-128"/>
              </a:rPr>
              <a:t> en </a:t>
            </a:r>
            <a:r>
              <a:rPr lang="en-CA" baseline="0" dirty="0" err="1" smtClean="0">
                <a:cs typeface="Arial Unicode MS" panose="020B0604020202020204" pitchFamily="34" charset="-128"/>
              </a:rPr>
              <a:t>tant</a:t>
            </a:r>
            <a:r>
              <a:rPr lang="en-CA" baseline="0" dirty="0" smtClean="0">
                <a:cs typeface="Arial Unicode MS" panose="020B0604020202020204" pitchFamily="34" charset="-128"/>
              </a:rPr>
              <a:t> </a:t>
            </a:r>
            <a:r>
              <a:rPr lang="en-CA" baseline="0" dirty="0" err="1" smtClean="0">
                <a:cs typeface="Arial Unicode MS" panose="020B0604020202020204" pitchFamily="34" charset="-128"/>
              </a:rPr>
              <a:t>que</a:t>
            </a:r>
            <a:r>
              <a:rPr lang="en-CA" baseline="0" dirty="0" smtClean="0">
                <a:cs typeface="Arial Unicode MS" panose="020B0604020202020204" pitchFamily="34" charset="-128"/>
              </a:rPr>
              <a:t> service</a:t>
            </a:r>
            <a:r>
              <a:rPr lang="en-CA" dirty="0" smtClean="0">
                <a:cs typeface="Arial Unicode MS" panose="020B0604020202020204" pitchFamily="34" charset="-128"/>
              </a:rPr>
              <a:t>, </a:t>
            </a:r>
            <a:r>
              <a:rPr lang="en-CA" dirty="0" err="1" smtClean="0">
                <a:cs typeface="Arial Unicode MS" panose="020B0604020202020204" pitchFamily="34" charset="-128"/>
              </a:rPr>
              <a:t>Platforme</a:t>
            </a:r>
            <a:r>
              <a:rPr lang="en-CA" baseline="0" dirty="0" smtClean="0">
                <a:cs typeface="Arial Unicode MS" panose="020B0604020202020204" pitchFamily="34" charset="-128"/>
              </a:rPr>
              <a:t> en </a:t>
            </a:r>
            <a:r>
              <a:rPr lang="en-CA" baseline="0" dirty="0" err="1" smtClean="0">
                <a:cs typeface="Arial Unicode MS" panose="020B0604020202020204" pitchFamily="34" charset="-128"/>
              </a:rPr>
              <a:t>tant</a:t>
            </a:r>
            <a:r>
              <a:rPr lang="en-CA" baseline="0" dirty="0" smtClean="0">
                <a:cs typeface="Arial Unicode MS" panose="020B0604020202020204" pitchFamily="34" charset="-128"/>
              </a:rPr>
              <a:t> </a:t>
            </a:r>
            <a:r>
              <a:rPr lang="en-CA" baseline="0" dirty="0" err="1" smtClean="0">
                <a:cs typeface="Arial Unicode MS" panose="020B0604020202020204" pitchFamily="34" charset="-128"/>
              </a:rPr>
              <a:t>que</a:t>
            </a:r>
            <a:r>
              <a:rPr lang="en-CA" baseline="0" dirty="0" smtClean="0">
                <a:cs typeface="Arial Unicode MS" panose="020B0604020202020204" pitchFamily="34" charset="-128"/>
              </a:rPr>
              <a:t> service</a:t>
            </a:r>
            <a:r>
              <a:rPr lang="en-CA" dirty="0" smtClean="0">
                <a:cs typeface="Arial Unicode MS" panose="020B0604020202020204" pitchFamily="34" charset="-128"/>
              </a:rPr>
              <a:t>, infrastructure en </a:t>
            </a:r>
            <a:r>
              <a:rPr lang="en-CA" dirty="0" err="1" smtClean="0">
                <a:cs typeface="Arial Unicode MS" panose="020B0604020202020204" pitchFamily="34" charset="-128"/>
              </a:rPr>
              <a:t>tant</a:t>
            </a:r>
            <a:r>
              <a:rPr lang="en-CA" dirty="0" smtClean="0">
                <a:cs typeface="Arial Unicode MS" panose="020B0604020202020204" pitchFamily="34" charset="-128"/>
              </a:rPr>
              <a:t> </a:t>
            </a:r>
            <a:r>
              <a:rPr lang="en-CA" dirty="0" err="1" smtClean="0">
                <a:cs typeface="Arial Unicode MS" panose="020B0604020202020204" pitchFamily="34" charset="-128"/>
              </a:rPr>
              <a:t>que</a:t>
            </a:r>
            <a:r>
              <a:rPr lang="en-CA" dirty="0" smtClean="0">
                <a:cs typeface="Arial Unicode MS" panose="020B0604020202020204" pitchFamily="34" charset="-128"/>
              </a:rPr>
              <a:t> service; </a:t>
            </a:r>
            <a:r>
              <a:rPr lang="en-CA" b="1" dirty="0" smtClean="0">
                <a:cs typeface="Arial Unicode MS" panose="020B0604020202020204" pitchFamily="34" charset="-128"/>
              </a:rPr>
              <a:t>et types of </a:t>
            </a:r>
            <a:r>
              <a:rPr lang="en-CA" b="1" dirty="0" err="1" smtClean="0">
                <a:cs typeface="Arial Unicode MS" panose="020B0604020202020204" pitchFamily="34" charset="-128"/>
              </a:rPr>
              <a:t>modèles</a:t>
            </a:r>
            <a:r>
              <a:rPr lang="en-CA" b="1" dirty="0" smtClean="0">
                <a:cs typeface="Arial Unicode MS" panose="020B0604020202020204" pitchFamily="34" charset="-128"/>
              </a:rPr>
              <a:t> de </a:t>
            </a:r>
            <a:r>
              <a:rPr lang="en-CA" b="1" dirty="0" err="1" smtClean="0">
                <a:cs typeface="Arial Unicode MS" panose="020B0604020202020204" pitchFamily="34" charset="-128"/>
              </a:rPr>
              <a:t>déploiement</a:t>
            </a:r>
            <a:r>
              <a:rPr lang="en-CA" dirty="0" smtClean="0">
                <a:cs typeface="Arial Unicode MS" panose="020B0604020202020204" pitchFamily="34" charset="-128"/>
              </a:rPr>
              <a:t>: Cloud </a:t>
            </a:r>
            <a:r>
              <a:rPr lang="en-CA" dirty="0" err="1" smtClean="0">
                <a:cs typeface="Arial Unicode MS" panose="020B0604020202020204" pitchFamily="34" charset="-128"/>
              </a:rPr>
              <a:t>privé</a:t>
            </a:r>
            <a:r>
              <a:rPr lang="en-CA" dirty="0" smtClean="0">
                <a:cs typeface="Arial Unicode MS" panose="020B0604020202020204" pitchFamily="34" charset="-128"/>
              </a:rPr>
              <a:t>, Cloud </a:t>
            </a:r>
            <a:r>
              <a:rPr lang="en-CA" dirty="0" err="1" smtClean="0">
                <a:cs typeface="Arial Unicode MS" panose="020B0604020202020204" pitchFamily="34" charset="-128"/>
              </a:rPr>
              <a:t>publique</a:t>
            </a:r>
            <a:r>
              <a:rPr lang="en-CA" dirty="0" smtClean="0">
                <a:cs typeface="Arial Unicode MS" panose="020B0604020202020204" pitchFamily="34" charset="-128"/>
              </a:rPr>
              <a:t>, Cloud </a:t>
            </a:r>
            <a:r>
              <a:rPr lang="en-CA" dirty="0" err="1" smtClean="0">
                <a:cs typeface="Arial Unicode MS" panose="020B0604020202020204" pitchFamily="34" charset="-128"/>
              </a:rPr>
              <a:t>communautaire</a:t>
            </a:r>
            <a:r>
              <a:rPr lang="en-CA" dirty="0" smtClean="0">
                <a:cs typeface="Arial Unicode MS" panose="020B0604020202020204" pitchFamily="34" charset="-128"/>
              </a:rPr>
              <a:t>,</a:t>
            </a:r>
            <a:r>
              <a:rPr lang="en-CA" baseline="0" dirty="0" smtClean="0">
                <a:cs typeface="Arial Unicode MS" panose="020B0604020202020204" pitchFamily="34" charset="-128"/>
              </a:rPr>
              <a:t> et Cloud </a:t>
            </a:r>
            <a:r>
              <a:rPr lang="en-CA" dirty="0" err="1" smtClean="0">
                <a:cs typeface="Arial Unicode MS" panose="020B0604020202020204" pitchFamily="34" charset="-128"/>
              </a:rPr>
              <a:t>hybride</a:t>
            </a:r>
            <a:r>
              <a:rPr lang="en-CA" dirty="0" smtClean="0">
                <a:cs typeface="Arial Unicode MS" panose="020B0604020202020204" pitchFamily="34" charset="-128"/>
              </a:rPr>
              <a:t>);</a:t>
            </a:r>
          </a:p>
          <a:p>
            <a:pPr marL="0" indent="0">
              <a:spcBef>
                <a:spcPts val="450"/>
              </a:spcBef>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CA" dirty="0" smtClean="0">
              <a:cs typeface="Arial Unicode MS" panose="020B0604020202020204" pitchFamily="34" charset="-128"/>
            </a:endParaRPr>
          </a:p>
          <a:p>
            <a:pPr>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dirty="0" smtClean="0">
                <a:cs typeface="Arial Unicode MS" panose="020B0604020202020204" pitchFamily="34" charset="-128"/>
              </a:rPr>
              <a:t>2</a:t>
            </a:r>
            <a:r>
              <a:rPr lang="en-CA" b="1" dirty="0" smtClean="0">
                <a:cs typeface="Arial Unicode MS" panose="020B0604020202020204" pitchFamily="34" charset="-128"/>
              </a:rPr>
              <a:t>. La </a:t>
            </a:r>
            <a:r>
              <a:rPr lang="en-CA" b="1" dirty="0" err="1" smtClean="0">
                <a:cs typeface="Arial Unicode MS" panose="020B0604020202020204" pitchFamily="34" charset="-128"/>
              </a:rPr>
              <a:t>sécurité</a:t>
            </a:r>
            <a:r>
              <a:rPr lang="en-CA" b="1" baseline="0" dirty="0" smtClean="0">
                <a:cs typeface="Arial Unicode MS" panose="020B0604020202020204" pitchFamily="34" charset="-128"/>
              </a:rPr>
              <a:t> </a:t>
            </a:r>
            <a:r>
              <a:rPr lang="en-CA" b="1" baseline="0" dirty="0" err="1" smtClean="0">
                <a:cs typeface="Arial Unicode MS" panose="020B0604020202020204" pitchFamily="34" charset="-128"/>
              </a:rPr>
              <a:t>dans</a:t>
            </a:r>
            <a:r>
              <a:rPr lang="en-CA" b="1" baseline="0" dirty="0" smtClean="0">
                <a:cs typeface="Arial Unicode MS" panose="020B0604020202020204" pitchFamily="34" charset="-128"/>
              </a:rPr>
              <a:t> le Cloud</a:t>
            </a:r>
            <a:r>
              <a:rPr lang="en-CA" b="1" dirty="0" smtClean="0">
                <a:cs typeface="Arial Unicode MS" panose="020B0604020202020204" pitchFamily="34" charset="-128"/>
              </a:rPr>
              <a:t> </a:t>
            </a:r>
            <a:r>
              <a:rPr lang="en-CA" dirty="0" smtClean="0">
                <a:cs typeface="Arial Unicode MS" panose="020B0604020202020204" pitchFamily="34" charset="-128"/>
              </a:rPr>
              <a:t>(i.e., le </a:t>
            </a:r>
            <a:r>
              <a:rPr lang="en-CA" dirty="0" err="1" smtClean="0">
                <a:cs typeface="Arial Unicode MS" panose="020B0604020202020204" pitchFamily="34" charset="-128"/>
              </a:rPr>
              <a:t>contrôle</a:t>
            </a:r>
            <a:r>
              <a:rPr lang="en-CA" baseline="0" dirty="0" smtClean="0">
                <a:cs typeface="Arial Unicode MS" panose="020B0604020202020204" pitchFamily="34" charset="-128"/>
              </a:rPr>
              <a:t> à </a:t>
            </a:r>
            <a:r>
              <a:rPr lang="en-CA" baseline="0" dirty="0" err="1" smtClean="0">
                <a:cs typeface="Arial Unicode MS" panose="020B0604020202020204" pitchFamily="34" charset="-128"/>
              </a:rPr>
              <a:t>l’accès</a:t>
            </a:r>
            <a:r>
              <a:rPr lang="en-CA" dirty="0" smtClean="0">
                <a:cs typeface="Arial Unicode MS" panose="020B0604020202020204" pitchFamily="34" charset="-128"/>
              </a:rPr>
              <a:t>, la communication </a:t>
            </a:r>
            <a:r>
              <a:rPr lang="en-CA" dirty="0" err="1" smtClean="0">
                <a:cs typeface="Arial Unicode MS" panose="020B0604020202020204" pitchFamily="34" charset="-128"/>
              </a:rPr>
              <a:t>sécurisées</a:t>
            </a:r>
            <a:r>
              <a:rPr lang="en-CA" dirty="0" smtClean="0">
                <a:cs typeface="Arial Unicode MS" panose="020B0604020202020204" pitchFamily="34" charset="-128"/>
              </a:rPr>
              <a:t>, le </a:t>
            </a:r>
            <a:r>
              <a:rPr lang="en-CA" dirty="0" err="1" smtClean="0">
                <a:cs typeface="Arial Unicode MS" panose="020B0604020202020204" pitchFamily="34" charset="-128"/>
              </a:rPr>
              <a:t>chiffrement</a:t>
            </a:r>
            <a:r>
              <a:rPr lang="en-CA" baseline="0" dirty="0" smtClean="0">
                <a:cs typeface="Arial Unicode MS" panose="020B0604020202020204" pitchFamily="34" charset="-128"/>
              </a:rPr>
              <a:t> (</a:t>
            </a:r>
            <a:r>
              <a:rPr lang="en-CA" i="1" dirty="0" smtClean="0">
                <a:cs typeface="Arial Unicode MS" panose="020B0604020202020204" pitchFamily="34" charset="-128"/>
              </a:rPr>
              <a:t>encryption</a:t>
            </a:r>
            <a:r>
              <a:rPr lang="en-CA" i="0" dirty="0" smtClean="0">
                <a:cs typeface="Arial Unicode MS" panose="020B0604020202020204" pitchFamily="34" charset="-128"/>
              </a:rPr>
              <a:t>),</a:t>
            </a:r>
            <a:r>
              <a:rPr lang="en-CA" dirty="0" smtClean="0">
                <a:cs typeface="Arial Unicode MS" panose="020B0604020202020204" pitchFamily="34" charset="-128"/>
              </a:rPr>
              <a:t> </a:t>
            </a:r>
            <a:r>
              <a:rPr lang="en-CA" dirty="0" err="1" smtClean="0">
                <a:cs typeface="Arial Unicode MS" panose="020B0604020202020204" pitchFamily="34" charset="-128"/>
              </a:rPr>
              <a:t>gestion</a:t>
            </a:r>
            <a:r>
              <a:rPr lang="en-CA" dirty="0" smtClean="0">
                <a:cs typeface="Arial Unicode MS" panose="020B0604020202020204" pitchFamily="34" charset="-128"/>
              </a:rPr>
              <a:t> de </a:t>
            </a:r>
            <a:r>
              <a:rPr lang="en-CA" dirty="0" err="1" smtClean="0">
                <a:cs typeface="Arial Unicode MS" panose="020B0604020202020204" pitchFamily="34" charset="-128"/>
              </a:rPr>
              <a:t>l’identité</a:t>
            </a:r>
            <a:r>
              <a:rPr lang="en-CA" dirty="0" smtClean="0">
                <a:cs typeface="Arial Unicode MS" panose="020B0604020202020204" pitchFamily="34" charset="-128"/>
              </a:rPr>
              <a:t>, les </a:t>
            </a:r>
            <a:r>
              <a:rPr lang="en-CA" dirty="0" err="1" smtClean="0">
                <a:cs typeface="Arial Unicode MS" panose="020B0604020202020204" pitchFamily="34" charset="-128"/>
              </a:rPr>
              <a:t>pistes</a:t>
            </a:r>
            <a:r>
              <a:rPr lang="en-CA" dirty="0" smtClean="0">
                <a:cs typeface="Arial Unicode MS" panose="020B0604020202020204" pitchFamily="34" charset="-128"/>
              </a:rPr>
              <a:t> </a:t>
            </a:r>
            <a:r>
              <a:rPr lang="en-CA" dirty="0" err="1" smtClean="0">
                <a:cs typeface="Arial Unicode MS" panose="020B0604020202020204" pitchFamily="34" charset="-128"/>
              </a:rPr>
              <a:t>d’audit</a:t>
            </a:r>
            <a:r>
              <a:rPr lang="en-CA" dirty="0" smtClean="0">
                <a:cs typeface="Arial Unicode MS" panose="020B0604020202020204" pitchFamily="34" charset="-128"/>
              </a:rPr>
              <a:t> et </a:t>
            </a:r>
            <a:r>
              <a:rPr lang="en-CA" i="0" dirty="0" err="1" smtClean="0">
                <a:cs typeface="Arial Unicode MS" panose="020B0604020202020204" pitchFamily="34" charset="-128"/>
              </a:rPr>
              <a:t>établir</a:t>
            </a:r>
            <a:r>
              <a:rPr lang="en-CA" i="0" baseline="0" dirty="0" smtClean="0">
                <a:cs typeface="Arial Unicode MS" panose="020B0604020202020204" pitchFamily="34" charset="-128"/>
              </a:rPr>
              <a:t> la provenance des documents </a:t>
            </a:r>
            <a:r>
              <a:rPr lang="en-CA" i="0" baseline="0" dirty="0" err="1" smtClean="0">
                <a:cs typeface="Arial Unicode MS" panose="020B0604020202020204" pitchFamily="34" charset="-128"/>
              </a:rPr>
              <a:t>dans</a:t>
            </a:r>
            <a:r>
              <a:rPr lang="en-CA" i="0" baseline="0" dirty="0" smtClean="0">
                <a:cs typeface="Arial Unicode MS" panose="020B0604020202020204" pitchFamily="34" charset="-128"/>
              </a:rPr>
              <a:t> le Cloud</a:t>
            </a:r>
            <a:r>
              <a:rPr lang="en-CA" dirty="0" smtClean="0">
                <a:cs typeface="Arial Unicode MS" panose="020B0604020202020204" pitchFamily="34" charset="-128"/>
              </a:rPr>
              <a:t>); </a:t>
            </a:r>
          </a:p>
          <a:p>
            <a:pPr>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CA" dirty="0" smtClean="0">
              <a:cs typeface="Arial Unicode MS" panose="020B0604020202020204" pitchFamily="34" charset="-128"/>
            </a:endParaRPr>
          </a:p>
          <a:p>
            <a:pPr>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dirty="0" smtClean="0">
                <a:cs typeface="Arial Unicode MS" panose="020B0604020202020204" pitchFamily="34" charset="-128"/>
              </a:rPr>
              <a:t>3. </a:t>
            </a:r>
            <a:r>
              <a:rPr lang="en-CA" b="1" dirty="0" smtClean="0">
                <a:cs typeface="Arial Unicode MS" panose="020B0604020202020204" pitchFamily="34" charset="-128"/>
              </a:rPr>
              <a:t>La vie </a:t>
            </a:r>
            <a:r>
              <a:rPr lang="en-CA" b="1" dirty="0" err="1" smtClean="0">
                <a:cs typeface="Arial Unicode MS" panose="020B0604020202020204" pitchFamily="34" charset="-128"/>
              </a:rPr>
              <a:t>privée</a:t>
            </a:r>
            <a:r>
              <a:rPr lang="en-CA" b="1" baseline="0" dirty="0" smtClean="0">
                <a:cs typeface="Arial Unicode MS" panose="020B0604020202020204" pitchFamily="34" charset="-128"/>
              </a:rPr>
              <a:t> et la protection des </a:t>
            </a:r>
            <a:r>
              <a:rPr lang="en-CA" b="1" baseline="0" dirty="0" err="1" smtClean="0">
                <a:cs typeface="Arial Unicode MS" panose="020B0604020202020204" pitchFamily="34" charset="-128"/>
              </a:rPr>
              <a:t>données</a:t>
            </a:r>
            <a:r>
              <a:rPr lang="en-CA" b="1" baseline="0" dirty="0" smtClean="0">
                <a:cs typeface="Arial Unicode MS" panose="020B0604020202020204" pitchFamily="34" charset="-128"/>
              </a:rPr>
              <a:t> </a:t>
            </a:r>
            <a:r>
              <a:rPr lang="en-CA" b="1" baseline="0" dirty="0" err="1" smtClean="0">
                <a:cs typeface="Arial Unicode MS" panose="020B0604020202020204" pitchFamily="34" charset="-128"/>
              </a:rPr>
              <a:t>personnelles</a:t>
            </a:r>
            <a:r>
              <a:rPr lang="en-CA" b="1" baseline="0" dirty="0" smtClean="0">
                <a:cs typeface="Arial Unicode MS" panose="020B0604020202020204" pitchFamily="34" charset="-128"/>
              </a:rPr>
              <a:t> </a:t>
            </a:r>
            <a:r>
              <a:rPr lang="en-CA" b="1" baseline="0" dirty="0" err="1" smtClean="0">
                <a:cs typeface="Arial Unicode MS" panose="020B0604020202020204" pitchFamily="34" charset="-128"/>
              </a:rPr>
              <a:t>dans</a:t>
            </a:r>
            <a:r>
              <a:rPr lang="en-CA" b="1" baseline="0" dirty="0" smtClean="0">
                <a:cs typeface="Arial Unicode MS" panose="020B0604020202020204" pitchFamily="34" charset="-128"/>
              </a:rPr>
              <a:t> le Cloud </a:t>
            </a:r>
            <a:r>
              <a:rPr lang="en-CA" dirty="0" smtClean="0">
                <a:cs typeface="Arial Unicode MS" panose="020B0604020202020204" pitchFamily="34" charset="-128"/>
              </a:rPr>
              <a:t>(i.e., </a:t>
            </a:r>
            <a:r>
              <a:rPr lang="en-CA" dirty="0" err="1" smtClean="0">
                <a:cs typeface="Arial Unicode MS" panose="020B0604020202020204" pitchFamily="34" charset="-128"/>
              </a:rPr>
              <a:t>évaluer</a:t>
            </a:r>
            <a:r>
              <a:rPr lang="en-CA" dirty="0" smtClean="0">
                <a:cs typeface="Arial Unicode MS" panose="020B0604020202020204" pitchFamily="34" charset="-128"/>
              </a:rPr>
              <a:t> la </a:t>
            </a:r>
            <a:r>
              <a:rPr lang="en-CA" dirty="0" err="1" smtClean="0">
                <a:cs typeface="Arial Unicode MS" panose="020B0604020202020204" pitchFamily="34" charset="-128"/>
              </a:rPr>
              <a:t>vulnaribilité</a:t>
            </a:r>
            <a:r>
              <a:rPr lang="en-CA" baseline="0" dirty="0" smtClean="0">
                <a:cs typeface="Arial Unicode MS" panose="020B0604020202020204" pitchFamily="34" charset="-128"/>
              </a:rPr>
              <a:t> des </a:t>
            </a:r>
            <a:r>
              <a:rPr lang="en-CA" baseline="0" dirty="0" err="1" smtClean="0">
                <a:cs typeface="Arial Unicode MS" panose="020B0604020202020204" pitchFamily="34" charset="-128"/>
              </a:rPr>
              <a:t>données</a:t>
            </a:r>
            <a:r>
              <a:rPr lang="en-CA" baseline="0" dirty="0" smtClean="0">
                <a:cs typeface="Arial Unicode MS" panose="020B0604020202020204" pitchFamily="34" charset="-128"/>
              </a:rPr>
              <a:t> </a:t>
            </a:r>
            <a:r>
              <a:rPr lang="en-CA" baseline="0" dirty="0" err="1" smtClean="0">
                <a:cs typeface="Arial Unicode MS" panose="020B0604020202020204" pitchFamily="34" charset="-128"/>
              </a:rPr>
              <a:t>entrposés</a:t>
            </a:r>
            <a:r>
              <a:rPr lang="en-CA" baseline="0" dirty="0" smtClean="0">
                <a:cs typeface="Arial Unicode MS" panose="020B0604020202020204" pitchFamily="34" charset="-128"/>
              </a:rPr>
              <a:t> </a:t>
            </a:r>
            <a:r>
              <a:rPr lang="en-CA" baseline="0" dirty="0" err="1" smtClean="0">
                <a:cs typeface="Arial Unicode MS" panose="020B0604020202020204" pitchFamily="34" charset="-128"/>
              </a:rPr>
              <a:t>dans</a:t>
            </a:r>
            <a:r>
              <a:rPr lang="en-CA" baseline="0" dirty="0" smtClean="0">
                <a:cs typeface="Arial Unicode MS" panose="020B0604020202020204" pitchFamily="34" charset="-128"/>
              </a:rPr>
              <a:t> le Cloud </a:t>
            </a:r>
            <a:r>
              <a:rPr lang="en-CA" baseline="0" dirty="0" err="1" smtClean="0">
                <a:cs typeface="Arial Unicode MS" panose="020B0604020202020204" pitchFamily="34" charset="-128"/>
              </a:rPr>
              <a:t>publique</a:t>
            </a:r>
            <a:r>
              <a:rPr lang="en-CA" dirty="0" smtClean="0">
                <a:cs typeface="Arial Unicode MS" panose="020B0604020202020204" pitchFamily="34" charset="-128"/>
              </a:rPr>
              <a:t>, les </a:t>
            </a:r>
            <a:r>
              <a:rPr lang="en-CA" dirty="0" err="1" smtClean="0">
                <a:cs typeface="Arial Unicode MS" panose="020B0604020202020204" pitchFamily="34" charset="-128"/>
              </a:rPr>
              <a:t>conséquences</a:t>
            </a:r>
            <a:r>
              <a:rPr lang="en-CA" dirty="0" smtClean="0">
                <a:cs typeface="Arial Unicode MS" panose="020B0604020202020204" pitchFamily="34" charset="-128"/>
              </a:rPr>
              <a:t> de </a:t>
            </a:r>
            <a:r>
              <a:rPr lang="en-CA" dirty="0" err="1" smtClean="0">
                <a:cs typeface="Arial Unicode MS" panose="020B0604020202020204" pitchFamily="34" charset="-128"/>
              </a:rPr>
              <a:t>gérer</a:t>
            </a:r>
            <a:r>
              <a:rPr lang="en-CA" dirty="0" smtClean="0">
                <a:cs typeface="Arial Unicode MS" panose="020B0604020202020204" pitchFamily="34" charset="-128"/>
              </a:rPr>
              <a:t> et </a:t>
            </a:r>
            <a:r>
              <a:rPr lang="en-CA" dirty="0" err="1" smtClean="0">
                <a:cs typeface="Arial Unicode MS" panose="020B0604020202020204" pitchFamily="34" charset="-128"/>
              </a:rPr>
              <a:t>entreposer</a:t>
            </a:r>
            <a:r>
              <a:rPr lang="en-CA" baseline="0" dirty="0" smtClean="0">
                <a:cs typeface="Arial Unicode MS" panose="020B0604020202020204" pitchFamily="34" charset="-128"/>
              </a:rPr>
              <a:t> </a:t>
            </a:r>
            <a:r>
              <a:rPr lang="en-CA" baseline="0" dirty="0" err="1" smtClean="0">
                <a:cs typeface="Arial Unicode MS" panose="020B0604020202020204" pitchFamily="34" charset="-128"/>
              </a:rPr>
              <a:t>certains</a:t>
            </a:r>
            <a:r>
              <a:rPr lang="en-CA" baseline="0" dirty="0" smtClean="0">
                <a:cs typeface="Arial Unicode MS" panose="020B0604020202020204" pitchFamily="34" charset="-128"/>
              </a:rPr>
              <a:t> types de documents </a:t>
            </a:r>
            <a:r>
              <a:rPr lang="en-CA" baseline="0" dirty="0" err="1" smtClean="0">
                <a:cs typeface="Arial Unicode MS" panose="020B0604020202020204" pitchFamily="34" charset="-128"/>
              </a:rPr>
              <a:t>dans</a:t>
            </a:r>
            <a:r>
              <a:rPr lang="en-CA" baseline="0" dirty="0" smtClean="0">
                <a:cs typeface="Arial Unicode MS" panose="020B0604020202020204" pitchFamily="34" charset="-128"/>
              </a:rPr>
              <a:t> le Cloud (e.g. documents de nature </a:t>
            </a:r>
            <a:r>
              <a:rPr lang="en-CA" baseline="0" dirty="0" err="1" smtClean="0">
                <a:cs typeface="Arial Unicode MS" panose="020B0604020202020204" pitchFamily="34" charset="-128"/>
              </a:rPr>
              <a:t>médica</a:t>
            </a:r>
            <a:r>
              <a:rPr lang="en-CA" baseline="0" dirty="0" smtClean="0">
                <a:cs typeface="Arial Unicode MS" panose="020B0604020202020204" pitchFamily="34" charset="-128"/>
              </a:rPr>
              <a:t>)</a:t>
            </a:r>
            <a:r>
              <a:rPr lang="en-CA" dirty="0" smtClean="0">
                <a:cs typeface="Arial Unicode MS" panose="020B0604020202020204" pitchFamily="34" charset="-128"/>
              </a:rPr>
              <a:t>, et se </a:t>
            </a:r>
            <a:r>
              <a:rPr lang="en-CA" dirty="0" err="1" smtClean="0">
                <a:cs typeface="Arial Unicode MS" panose="020B0604020202020204" pitchFamily="34" charset="-128"/>
              </a:rPr>
              <a:t>comporter</a:t>
            </a:r>
            <a:r>
              <a:rPr lang="en-CA" dirty="0" smtClean="0">
                <a:cs typeface="Arial Unicode MS" panose="020B0604020202020204" pitchFamily="34" charset="-128"/>
              </a:rPr>
              <a:t> de </a:t>
            </a:r>
            <a:r>
              <a:rPr lang="en-CA" dirty="0" err="1" smtClean="0">
                <a:cs typeface="Arial Unicode MS" panose="020B0604020202020204" pitchFamily="34" charset="-128"/>
              </a:rPr>
              <a:t>manière</a:t>
            </a:r>
            <a:r>
              <a:rPr lang="en-CA" dirty="0" smtClean="0">
                <a:cs typeface="Arial Unicode MS" panose="020B0604020202020204" pitchFamily="34" charset="-128"/>
              </a:rPr>
              <a:t> </a:t>
            </a:r>
            <a:r>
              <a:rPr lang="en-CA" dirty="0" err="1" smtClean="0">
                <a:cs typeface="Arial Unicode MS" panose="020B0604020202020204" pitchFamily="34" charset="-128"/>
              </a:rPr>
              <a:t>que</a:t>
            </a:r>
            <a:r>
              <a:rPr lang="en-CA" dirty="0" smtClean="0">
                <a:cs typeface="Arial Unicode MS" panose="020B0604020202020204" pitchFamily="34" charset="-128"/>
              </a:rPr>
              <a:t> nous </a:t>
            </a:r>
            <a:r>
              <a:rPr lang="en-CA" dirty="0" err="1" smtClean="0">
                <a:cs typeface="Arial Unicode MS" panose="020B0604020202020204" pitchFamily="34" charset="-128"/>
              </a:rPr>
              <a:t>demeurons</a:t>
            </a:r>
            <a:r>
              <a:rPr lang="en-CA" dirty="0" smtClean="0">
                <a:cs typeface="Arial Unicode MS" panose="020B0604020202020204" pitchFamily="34" charset="-128"/>
              </a:rPr>
              <a:t> </a:t>
            </a:r>
            <a:r>
              <a:rPr lang="en-CA" i="0" dirty="0" err="1" smtClean="0">
                <a:cs typeface="Arial Unicode MS" panose="020B0604020202020204" pitchFamily="34" charset="-128"/>
              </a:rPr>
              <a:t>conforme</a:t>
            </a:r>
            <a:r>
              <a:rPr lang="en-CA" i="0" baseline="0" dirty="0" smtClean="0">
                <a:cs typeface="Arial Unicode MS" panose="020B0604020202020204" pitchFamily="34" charset="-128"/>
              </a:rPr>
              <a:t> aux </a:t>
            </a:r>
            <a:r>
              <a:rPr lang="en-CA" i="0" baseline="0" dirty="0" err="1" smtClean="0">
                <a:cs typeface="Arial Unicode MS" panose="020B0604020202020204" pitchFamily="34" charset="-128"/>
              </a:rPr>
              <a:t>lois</a:t>
            </a:r>
            <a:r>
              <a:rPr lang="en-CA" i="0" baseline="0" dirty="0" smtClean="0">
                <a:cs typeface="Arial Unicode MS" panose="020B0604020202020204" pitchFamily="34" charset="-128"/>
              </a:rPr>
              <a:t> </a:t>
            </a:r>
            <a:r>
              <a:rPr lang="en-CA" i="0" baseline="0" dirty="0" err="1" smtClean="0">
                <a:cs typeface="Arial Unicode MS" panose="020B0604020202020204" pitchFamily="34" charset="-128"/>
              </a:rPr>
              <a:t>nationales</a:t>
            </a:r>
            <a:r>
              <a:rPr lang="en-CA" i="0" baseline="0" dirty="0" smtClean="0">
                <a:cs typeface="Arial Unicode MS" panose="020B0604020202020204" pitchFamily="34" charset="-128"/>
              </a:rPr>
              <a:t> qui se </a:t>
            </a:r>
            <a:r>
              <a:rPr lang="en-CA" i="0" baseline="0" dirty="0" err="1" smtClean="0">
                <a:cs typeface="Arial Unicode MS" panose="020B0604020202020204" pitchFamily="34" charset="-128"/>
              </a:rPr>
              <a:t>rapportent</a:t>
            </a:r>
            <a:r>
              <a:rPr lang="en-CA" i="0" baseline="0" dirty="0" smtClean="0">
                <a:cs typeface="Arial Unicode MS" panose="020B0604020202020204" pitchFamily="34" charset="-128"/>
              </a:rPr>
              <a:t> à la vie </a:t>
            </a:r>
            <a:r>
              <a:rPr lang="en-CA" i="0" baseline="0" dirty="0" err="1" smtClean="0">
                <a:cs typeface="Arial Unicode MS" panose="020B0604020202020204" pitchFamily="34" charset="-128"/>
              </a:rPr>
              <a:t>privée</a:t>
            </a:r>
            <a:r>
              <a:rPr lang="en-CA" i="0" baseline="0" dirty="0" smtClean="0">
                <a:cs typeface="Arial Unicode MS" panose="020B0604020202020204" pitchFamily="34" charset="-128"/>
              </a:rPr>
              <a:t>, </a:t>
            </a:r>
            <a:r>
              <a:rPr lang="en-CA" i="0" baseline="0" dirty="0" err="1" smtClean="0">
                <a:cs typeface="Arial Unicode MS" panose="020B0604020202020204" pitchFamily="34" charset="-128"/>
              </a:rPr>
              <a:t>bien</a:t>
            </a:r>
            <a:r>
              <a:rPr lang="en-CA" i="0" baseline="0" dirty="0" smtClean="0">
                <a:cs typeface="Arial Unicode MS" panose="020B0604020202020204" pitchFamily="34" charset="-128"/>
              </a:rPr>
              <a:t> </a:t>
            </a:r>
            <a:r>
              <a:rPr lang="en-CA" i="0" baseline="0" dirty="0" err="1" smtClean="0">
                <a:cs typeface="Arial Unicode MS" panose="020B0604020202020204" pitchFamily="34" charset="-128"/>
              </a:rPr>
              <a:t>que</a:t>
            </a:r>
            <a:r>
              <a:rPr lang="en-CA" i="0" baseline="0" dirty="0" smtClean="0">
                <a:cs typeface="Arial Unicode MS" panose="020B0604020202020204" pitchFamily="34" charset="-128"/>
              </a:rPr>
              <a:t> </a:t>
            </a:r>
            <a:r>
              <a:rPr lang="en-CA" i="0" baseline="0" dirty="0" err="1" smtClean="0">
                <a:cs typeface="Arial Unicode MS" panose="020B0604020202020204" pitchFamily="34" charset="-128"/>
              </a:rPr>
              <a:t>nos</a:t>
            </a:r>
            <a:r>
              <a:rPr lang="en-CA" i="0" baseline="0" dirty="0" smtClean="0">
                <a:cs typeface="Arial Unicode MS" panose="020B0604020202020204" pitchFamily="34" charset="-128"/>
              </a:rPr>
              <a:t> documents </a:t>
            </a:r>
            <a:r>
              <a:rPr lang="en-CA" i="0" baseline="0" dirty="0" err="1" smtClean="0">
                <a:cs typeface="Arial Unicode MS" panose="020B0604020202020204" pitchFamily="34" charset="-128"/>
              </a:rPr>
              <a:t>risques</a:t>
            </a:r>
            <a:r>
              <a:rPr lang="en-CA" i="0" baseline="0" dirty="0" smtClean="0">
                <a:cs typeface="Arial Unicode MS" panose="020B0604020202020204" pitchFamily="34" charset="-128"/>
              </a:rPr>
              <a:t> d’être </a:t>
            </a:r>
            <a:r>
              <a:rPr lang="en-CA" i="0" baseline="0" dirty="0" err="1" smtClean="0">
                <a:cs typeface="Arial Unicode MS" panose="020B0604020202020204" pitchFamily="34" charset="-128"/>
              </a:rPr>
              <a:t>distribués</a:t>
            </a:r>
            <a:r>
              <a:rPr lang="en-CA" i="0" baseline="0" dirty="0" smtClean="0">
                <a:cs typeface="Arial Unicode MS" panose="020B0604020202020204" pitchFamily="34" charset="-128"/>
              </a:rPr>
              <a:t> </a:t>
            </a:r>
            <a:r>
              <a:rPr lang="en-CA" i="0" baseline="0" dirty="0" err="1" smtClean="0">
                <a:cs typeface="Arial Unicode MS" panose="020B0604020202020204" pitchFamily="34" charset="-128"/>
              </a:rPr>
              <a:t>ailleurs</a:t>
            </a:r>
            <a:r>
              <a:rPr lang="en-CA" i="0" baseline="0" dirty="0" smtClean="0">
                <a:cs typeface="Arial Unicode MS" panose="020B0604020202020204" pitchFamily="34" charset="-128"/>
              </a:rPr>
              <a:t> </a:t>
            </a:r>
            <a:r>
              <a:rPr lang="en-CA" i="0" baseline="0" dirty="0" err="1" smtClean="0">
                <a:cs typeface="Arial Unicode MS" panose="020B0604020202020204" pitchFamily="34" charset="-128"/>
              </a:rPr>
              <a:t>dans</a:t>
            </a:r>
            <a:r>
              <a:rPr lang="en-CA" i="0" baseline="0" dirty="0" smtClean="0">
                <a:cs typeface="Arial Unicode MS" panose="020B0604020202020204" pitchFamily="34" charset="-128"/>
              </a:rPr>
              <a:t> le monde par la </a:t>
            </a:r>
            <a:r>
              <a:rPr lang="en-CA" i="0" baseline="0" dirty="0" err="1" smtClean="0">
                <a:cs typeface="Arial Unicode MS" panose="020B0604020202020204" pitchFamily="34" charset="-128"/>
              </a:rPr>
              <a:t>voie</a:t>
            </a:r>
            <a:r>
              <a:rPr lang="en-CA" i="0" baseline="0" dirty="0" smtClean="0">
                <a:cs typeface="Arial Unicode MS" panose="020B0604020202020204" pitchFamily="34" charset="-128"/>
              </a:rPr>
              <a:t> du Cloud);</a:t>
            </a:r>
          </a:p>
          <a:p>
            <a:pPr>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CA" dirty="0" smtClean="0">
              <a:cs typeface="Arial Unicode MS" panose="020B0604020202020204" pitchFamily="34" charset="-128"/>
            </a:endParaRPr>
          </a:p>
          <a:p>
            <a:pPr>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dirty="0" smtClean="0">
                <a:cs typeface="Arial Unicode MS" panose="020B0604020202020204" pitchFamily="34" charset="-128"/>
              </a:rPr>
              <a:t>4. </a:t>
            </a:r>
            <a:r>
              <a:rPr lang="en-CA" b="1" dirty="0" smtClean="0">
                <a:cs typeface="Arial Unicode MS" panose="020B0604020202020204" pitchFamily="34" charset="-128"/>
              </a:rPr>
              <a:t>La question de </a:t>
            </a:r>
            <a:r>
              <a:rPr lang="en-CA" b="1" dirty="0" err="1" smtClean="0">
                <a:cs typeface="Arial Unicode MS" panose="020B0604020202020204" pitchFamily="34" charset="-128"/>
              </a:rPr>
              <a:t>l’admissibilité</a:t>
            </a:r>
            <a:r>
              <a:rPr lang="en-CA" b="1" baseline="0" dirty="0" smtClean="0">
                <a:cs typeface="Arial Unicode MS" panose="020B0604020202020204" pitchFamily="34" charset="-128"/>
              </a:rPr>
              <a:t> </a:t>
            </a:r>
            <a:r>
              <a:rPr lang="en-CA" b="1" baseline="0" dirty="0" err="1" smtClean="0">
                <a:cs typeface="Arial Unicode MS" panose="020B0604020202020204" pitchFamily="34" charset="-128"/>
              </a:rPr>
              <a:t>juridique</a:t>
            </a:r>
            <a:r>
              <a:rPr lang="en-CA" b="1" baseline="0" dirty="0" smtClean="0">
                <a:cs typeface="Arial Unicode MS" panose="020B0604020202020204" pitchFamily="34" charset="-128"/>
              </a:rPr>
              <a:t> des </a:t>
            </a:r>
            <a:r>
              <a:rPr lang="en-CA" b="1" baseline="0" dirty="0" err="1" smtClean="0">
                <a:cs typeface="Arial Unicode MS" panose="020B0604020202020204" pitchFamily="34" charset="-128"/>
              </a:rPr>
              <a:t>données</a:t>
            </a:r>
            <a:r>
              <a:rPr lang="en-CA" b="1" baseline="0" dirty="0" smtClean="0">
                <a:cs typeface="Arial Unicode MS" panose="020B0604020202020204" pitchFamily="34" charset="-128"/>
              </a:rPr>
              <a:t> </a:t>
            </a:r>
            <a:r>
              <a:rPr lang="en-CA" b="1" baseline="0" dirty="0" err="1" smtClean="0">
                <a:cs typeface="Arial Unicode MS" panose="020B0604020202020204" pitchFamily="34" charset="-128"/>
              </a:rPr>
              <a:t>entreposées</a:t>
            </a:r>
            <a:r>
              <a:rPr lang="en-CA" b="1" baseline="0" dirty="0" smtClean="0">
                <a:cs typeface="Arial Unicode MS" panose="020B0604020202020204" pitchFamily="34" charset="-128"/>
              </a:rPr>
              <a:t> </a:t>
            </a:r>
            <a:r>
              <a:rPr lang="en-CA" b="1" baseline="0" dirty="0" err="1" smtClean="0">
                <a:cs typeface="Arial Unicode MS" panose="020B0604020202020204" pitchFamily="34" charset="-128"/>
              </a:rPr>
              <a:t>dans</a:t>
            </a:r>
            <a:r>
              <a:rPr lang="en-CA" b="1" baseline="0" dirty="0" smtClean="0">
                <a:cs typeface="Arial Unicode MS" panose="020B0604020202020204" pitchFamily="34" charset="-128"/>
              </a:rPr>
              <a:t> le Cloud </a:t>
            </a:r>
            <a:r>
              <a:rPr lang="en-CA" b="0" baseline="0" dirty="0" smtClean="0">
                <a:cs typeface="Arial Unicode MS" panose="020B0604020202020204" pitchFamily="34" charset="-128"/>
              </a:rPr>
              <a:t>(</a:t>
            </a:r>
            <a:r>
              <a:rPr lang="en-CA" dirty="0" smtClean="0">
                <a:cs typeface="Arial Unicode MS" panose="020B0604020202020204" pitchFamily="34" charset="-128"/>
              </a:rPr>
              <a:t>i.e., les</a:t>
            </a:r>
            <a:r>
              <a:rPr lang="en-CA" baseline="0" dirty="0" smtClean="0">
                <a:cs typeface="Arial Unicode MS" panose="020B0604020202020204" pitchFamily="34" charset="-128"/>
              </a:rPr>
              <a:t> </a:t>
            </a:r>
            <a:r>
              <a:rPr lang="en-CA" baseline="0" dirty="0" err="1" smtClean="0">
                <a:cs typeface="Arial Unicode MS" panose="020B0604020202020204" pitchFamily="34" charset="-128"/>
              </a:rPr>
              <a:t>défis</a:t>
            </a:r>
            <a:r>
              <a:rPr lang="en-CA" baseline="0" dirty="0" smtClean="0">
                <a:cs typeface="Arial Unicode MS" panose="020B0604020202020204" pitchFamily="34" charset="-128"/>
              </a:rPr>
              <a:t> de</a:t>
            </a:r>
            <a:r>
              <a:rPr lang="en-CA" dirty="0" smtClean="0">
                <a:cs typeface="Arial Unicode MS" panose="020B0604020202020204" pitchFamily="34" charset="-128"/>
              </a:rPr>
              <a:t> e-discovery, best evidence rule as it applies to records held in the Cloud, questions regarding the jurisdiction of digital evidence, les roles</a:t>
            </a:r>
            <a:r>
              <a:rPr lang="en-CA" baseline="0" dirty="0" smtClean="0">
                <a:cs typeface="Arial Unicode MS" panose="020B0604020202020204" pitchFamily="34" charset="-128"/>
              </a:rPr>
              <a:t> et les </a:t>
            </a:r>
            <a:r>
              <a:rPr lang="en-CA" baseline="0" dirty="0" err="1" smtClean="0">
                <a:cs typeface="Arial Unicode MS" panose="020B0604020202020204" pitchFamily="34" charset="-128"/>
              </a:rPr>
              <a:t>responsabilités</a:t>
            </a:r>
            <a:r>
              <a:rPr lang="en-CA" baseline="0" dirty="0" smtClean="0">
                <a:cs typeface="Arial Unicode MS" panose="020B0604020202020204" pitchFamily="34" charset="-128"/>
              </a:rPr>
              <a:t> quant à la </a:t>
            </a:r>
            <a:r>
              <a:rPr lang="en-CA" baseline="0" dirty="0" err="1" smtClean="0">
                <a:cs typeface="Arial Unicode MS" panose="020B0604020202020204" pitchFamily="34" charset="-128"/>
              </a:rPr>
              <a:t>garde</a:t>
            </a:r>
            <a:r>
              <a:rPr lang="en-CA" baseline="0" dirty="0" smtClean="0">
                <a:cs typeface="Arial Unicode MS" panose="020B0604020202020204" pitchFamily="34" charset="-128"/>
              </a:rPr>
              <a:t> et la </a:t>
            </a:r>
            <a:r>
              <a:rPr lang="en-CA" baseline="0" dirty="0" err="1" smtClean="0">
                <a:cs typeface="Arial Unicode MS" panose="020B0604020202020204" pitchFamily="34" charset="-128"/>
              </a:rPr>
              <a:t>propriété</a:t>
            </a:r>
            <a:r>
              <a:rPr lang="en-CA" baseline="0" dirty="0" smtClean="0">
                <a:cs typeface="Arial Unicode MS" panose="020B0604020202020204" pitchFamily="34" charset="-128"/>
              </a:rPr>
              <a:t> </a:t>
            </a:r>
            <a:r>
              <a:rPr lang="en-CA" i="0" baseline="0" dirty="0" smtClean="0">
                <a:cs typeface="Arial Unicode MS" panose="020B0604020202020204" pitchFamily="34" charset="-128"/>
              </a:rPr>
              <a:t>des documents </a:t>
            </a:r>
            <a:r>
              <a:rPr lang="en-CA" i="0" baseline="0" dirty="0" err="1" smtClean="0">
                <a:cs typeface="Arial Unicode MS" panose="020B0604020202020204" pitchFamily="34" charset="-128"/>
              </a:rPr>
              <a:t>entreposés</a:t>
            </a:r>
            <a:r>
              <a:rPr lang="en-CA" i="0" baseline="0" dirty="0" smtClean="0">
                <a:cs typeface="Arial Unicode MS" panose="020B0604020202020204" pitchFamily="34" charset="-128"/>
              </a:rPr>
              <a:t> </a:t>
            </a:r>
            <a:r>
              <a:rPr lang="en-CA" i="0" baseline="0" dirty="0" err="1" smtClean="0">
                <a:cs typeface="Arial Unicode MS" panose="020B0604020202020204" pitchFamily="34" charset="-128"/>
              </a:rPr>
              <a:t>dans</a:t>
            </a:r>
            <a:r>
              <a:rPr lang="en-CA" i="0" baseline="0" dirty="0" smtClean="0">
                <a:cs typeface="Arial Unicode MS" panose="020B0604020202020204" pitchFamily="34" charset="-128"/>
              </a:rPr>
              <a:t> le Cloud</a:t>
            </a:r>
            <a:r>
              <a:rPr lang="en-CA" dirty="0" smtClean="0">
                <a:cs typeface="Arial Unicode MS" panose="020B0604020202020204" pitchFamily="34" charset="-128"/>
              </a:rPr>
              <a:t>);</a:t>
            </a:r>
            <a:r>
              <a:rPr lang="en-CA" baseline="0" dirty="0" smtClean="0">
                <a:cs typeface="Arial Unicode MS" panose="020B0604020202020204" pitchFamily="34" charset="-128"/>
              </a:rPr>
              <a:t> et</a:t>
            </a:r>
            <a:endParaRPr lang="en-CA" dirty="0" smtClean="0">
              <a:cs typeface="Arial Unicode MS" panose="020B0604020202020204" pitchFamily="34" charset="-128"/>
            </a:endParaRPr>
          </a:p>
          <a:p>
            <a:pPr>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CA" dirty="0" smtClean="0">
              <a:cs typeface="Arial Unicode MS" panose="020B0604020202020204" pitchFamily="34" charset="-128"/>
            </a:endParaRPr>
          </a:p>
          <a:p>
            <a:pPr lvl="0" indent="-284163">
              <a:buClrTx/>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dirty="0" smtClean="0">
                <a:cs typeface="Arial Unicode MS" panose="020B0604020202020204" pitchFamily="34" charset="-128"/>
              </a:rPr>
              <a:t>5. Le </a:t>
            </a:r>
            <a:r>
              <a:rPr lang="en-CA" dirty="0" err="1" smtClean="0">
                <a:cs typeface="Arial Unicode MS" panose="020B0604020202020204" pitchFamily="34" charset="-128"/>
              </a:rPr>
              <a:t>contrôle</a:t>
            </a:r>
            <a:r>
              <a:rPr lang="en-CA" baseline="0" dirty="0" smtClean="0">
                <a:cs typeface="Arial Unicode MS" panose="020B0604020202020204" pitchFamily="34" charset="-128"/>
              </a:rPr>
              <a:t> de la </a:t>
            </a:r>
            <a:r>
              <a:rPr lang="en-CA" baseline="0" dirty="0" err="1" smtClean="0">
                <a:cs typeface="Arial Unicode MS" panose="020B0604020202020204" pitchFamily="34" charset="-128"/>
              </a:rPr>
              <a:t>qualité</a:t>
            </a:r>
            <a:r>
              <a:rPr lang="en-CA" baseline="0" dirty="0" smtClean="0">
                <a:cs typeface="Arial Unicode MS" panose="020B0604020202020204" pitchFamily="34" charset="-128"/>
              </a:rPr>
              <a:t> des </a:t>
            </a:r>
            <a:r>
              <a:rPr lang="en-CA" baseline="0" dirty="0" err="1" smtClean="0">
                <a:cs typeface="Arial Unicode MS" panose="020B0604020202020204" pitchFamily="34" charset="-128"/>
              </a:rPr>
              <a:t>données</a:t>
            </a:r>
            <a:r>
              <a:rPr lang="en-CA" baseline="0" dirty="0" smtClean="0">
                <a:cs typeface="Arial Unicode MS" panose="020B0604020202020204" pitchFamily="34" charset="-128"/>
              </a:rPr>
              <a:t> </a:t>
            </a:r>
            <a:r>
              <a:rPr lang="en-CA" baseline="0" dirty="0" err="1" smtClean="0">
                <a:cs typeface="Arial Unicode MS" panose="020B0604020202020204" pitchFamily="34" charset="-128"/>
              </a:rPr>
              <a:t>dans</a:t>
            </a:r>
            <a:r>
              <a:rPr lang="en-CA" baseline="0" dirty="0" smtClean="0">
                <a:cs typeface="Arial Unicode MS" panose="020B0604020202020204" pitchFamily="34" charset="-128"/>
              </a:rPr>
              <a:t> le Cloud, de la </a:t>
            </a:r>
            <a:r>
              <a:rPr lang="en-CA" baseline="0" dirty="0" err="1" smtClean="0">
                <a:cs typeface="Arial Unicode MS" panose="020B0604020202020204" pitchFamily="34" charset="-128"/>
              </a:rPr>
              <a:t>gouvernance</a:t>
            </a:r>
            <a:r>
              <a:rPr lang="en-CA" baseline="0" dirty="0" smtClean="0">
                <a:cs typeface="Arial Unicode MS" panose="020B0604020202020204" pitchFamily="34" charset="-128"/>
              </a:rPr>
              <a:t> de </a:t>
            </a:r>
            <a:r>
              <a:rPr lang="en-CA" baseline="0" dirty="0" err="1" smtClean="0">
                <a:cs typeface="Arial Unicode MS" panose="020B0604020202020204" pitchFamily="34" charset="-128"/>
              </a:rPr>
              <a:t>l’information</a:t>
            </a:r>
            <a:r>
              <a:rPr lang="en-CA" baseline="0" dirty="0" smtClean="0">
                <a:cs typeface="Arial Unicode MS" panose="020B0604020202020204" pitchFamily="34" charset="-128"/>
              </a:rPr>
              <a:t>, de la </a:t>
            </a:r>
            <a:r>
              <a:rPr lang="en-CA" baseline="0" dirty="0" err="1" smtClean="0">
                <a:cs typeface="Arial Unicode MS" panose="020B0604020202020204" pitchFamily="34" charset="-128"/>
              </a:rPr>
              <a:t>gestion</a:t>
            </a:r>
            <a:r>
              <a:rPr lang="en-CA" baseline="0" dirty="0" smtClean="0">
                <a:cs typeface="Arial Unicode MS" panose="020B0604020202020204" pitchFamily="34" charset="-128"/>
              </a:rPr>
              <a:t> des </a:t>
            </a:r>
            <a:r>
              <a:rPr lang="en-CA" baseline="0" dirty="0" err="1" smtClean="0">
                <a:cs typeface="Arial Unicode MS" panose="020B0604020202020204" pitchFamily="34" charset="-128"/>
              </a:rPr>
              <a:t>données</a:t>
            </a:r>
            <a:r>
              <a:rPr lang="en-CA" baseline="0" dirty="0" smtClean="0">
                <a:cs typeface="Arial Unicode MS" panose="020B0604020202020204" pitchFamily="34" charset="-128"/>
              </a:rPr>
              <a:t> en </a:t>
            </a:r>
            <a:r>
              <a:rPr lang="en-CA" baseline="0" dirty="0" err="1" smtClean="0">
                <a:cs typeface="Arial Unicode MS" panose="020B0604020202020204" pitchFamily="34" charset="-128"/>
              </a:rPr>
              <a:t>général</a:t>
            </a:r>
            <a:r>
              <a:rPr lang="en-CA" baseline="0" dirty="0" smtClean="0">
                <a:cs typeface="Arial Unicode MS" panose="020B0604020202020204" pitchFamily="34" charset="-128"/>
              </a:rPr>
              <a:t>.</a:t>
            </a:r>
            <a:endParaRPr lang="en-CA" dirty="0" smtClean="0">
              <a:cs typeface="Arial Unicode MS" panose="020B0604020202020204" pitchFamily="34" charset="-128"/>
            </a:endParaRPr>
          </a:p>
        </p:txBody>
      </p:sp>
    </p:spTree>
    <p:extLst>
      <p:ext uri="{BB962C8B-B14F-4D97-AF65-F5344CB8AC3E}">
        <p14:creationId xmlns:p14="http://schemas.microsoft.com/office/powerpoint/2010/main" val="211568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2120414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626365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4488" y="260350"/>
            <a:ext cx="2122487" cy="53371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23850" y="260350"/>
            <a:ext cx="6218238" cy="53371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019260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23850" y="260350"/>
            <a:ext cx="8493125" cy="1139825"/>
          </a:xfrm>
        </p:spPr>
        <p:txBody>
          <a:bodyPr/>
          <a:lstStyle/>
          <a:p>
            <a:r>
              <a:rPr lang="en-US" smtClean="0"/>
              <a:t>Click to edit Master title style</a:t>
            </a:r>
            <a:endParaRPr lang="en-US"/>
          </a:p>
        </p:txBody>
      </p:sp>
    </p:spTree>
    <p:extLst>
      <p:ext uri="{BB962C8B-B14F-4D97-AF65-F5344CB8AC3E}">
        <p14:creationId xmlns:p14="http://schemas.microsoft.com/office/powerpoint/2010/main" val="2956814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645970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val="2103629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4213" y="1484313"/>
            <a:ext cx="3808412" cy="4113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484313"/>
            <a:ext cx="3808413" cy="4113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67889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99029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68619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300025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2311451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423191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26" name="Picture 1"/>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027" name="Rectangle 2"/>
          <p:cNvSpPr>
            <a:spLocks noGrp="1" noChangeArrowheads="1"/>
          </p:cNvSpPr>
          <p:nvPr>
            <p:ph type="title"/>
          </p:nvPr>
        </p:nvSpPr>
        <p:spPr bwMode="auto">
          <a:xfrm>
            <a:off x="323850" y="260350"/>
            <a:ext cx="8493125" cy="1139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smtClean="0"/>
              <a:t>Click to edit the title text format</a:t>
            </a:r>
          </a:p>
        </p:txBody>
      </p:sp>
      <p:sp>
        <p:nvSpPr>
          <p:cNvPr id="1028" name="Rectangle 3"/>
          <p:cNvSpPr>
            <a:spLocks noChangeArrowheads="1"/>
          </p:cNvSpPr>
          <p:nvPr/>
        </p:nvSpPr>
        <p:spPr bwMode="auto">
          <a:xfrm>
            <a:off x="323850" y="333375"/>
            <a:ext cx="8496300" cy="5400675"/>
          </a:xfrm>
          <a:prstGeom prst="rect">
            <a:avLst/>
          </a:prstGeom>
          <a:solidFill>
            <a:srgbClr val="FFFFFF">
              <a:alpha val="65097"/>
            </a:srgbClr>
          </a:solidFill>
          <a:ln>
            <a:noFill/>
          </a:ln>
          <a:effectLst/>
          <a:extLs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buClr>
                <a:srgbClr val="000000"/>
              </a:buClr>
              <a:buSzPct val="100000"/>
              <a:buFont typeface="Times New Roman" panose="02020603050405020304" pitchFamily="18" charset="0"/>
              <a:buNone/>
            </a:pPr>
            <a:endParaRPr lang="en-US"/>
          </a:p>
        </p:txBody>
      </p:sp>
      <p:sp>
        <p:nvSpPr>
          <p:cNvPr id="1029" name="Rectangle 4"/>
          <p:cNvSpPr>
            <a:spLocks noGrp="1" noChangeArrowheads="1"/>
          </p:cNvSpPr>
          <p:nvPr>
            <p:ph type="body" idx="1"/>
          </p:nvPr>
        </p:nvSpPr>
        <p:spPr bwMode="auto">
          <a:xfrm>
            <a:off x="684213" y="1484313"/>
            <a:ext cx="7769225" cy="4113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p:txBody>
      </p:sp>
      <p:pic>
        <p:nvPicPr>
          <p:cNvPr id="1030" name="Picture 5"/>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684213" y="6092825"/>
            <a:ext cx="1219200" cy="5492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Text Box 6"/>
          <p:cNvSpPr txBox="1">
            <a:spLocks noChangeArrowheads="1"/>
          </p:cNvSpPr>
          <p:nvPr/>
        </p:nvSpPr>
        <p:spPr bwMode="auto">
          <a:xfrm>
            <a:off x="6373813" y="6021388"/>
            <a:ext cx="2065337" cy="581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ＭＳ Ｐゴシック"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ＭＳ Ｐゴシック"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ＭＳ Ｐゴシック"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ＭＳ Ｐゴシック"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ＭＳ Ｐゴシック" panose="020B0600070205080204" pitchFamily="34" charset="-128"/>
              </a:defRPr>
            </a:lvl9pPr>
          </a:lstStyle>
          <a:p>
            <a:pPr algn="r" eaLnBrk="1" hangingPunct="1">
              <a:buSzPct val="100000"/>
              <a:defRPr/>
            </a:pPr>
            <a:r>
              <a:rPr lang="en-US" sz="1600" smtClean="0"/>
              <a:t>Luciana Duranti</a:t>
            </a:r>
            <a:br>
              <a:rPr lang="en-US" sz="1600" smtClean="0"/>
            </a:br>
            <a:r>
              <a:rPr lang="en-US" sz="1600" smtClean="0"/>
              <a:t>Principal Investigator</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400" kern="1200">
          <a:solidFill>
            <a:srgbClr val="0000FF"/>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FF"/>
          </a:solidFill>
          <a:latin typeface="Times New Roman" panose="02020603050405020304" pitchFamily="18" charset="0"/>
          <a:ea typeface="ＭＳ Ｐゴシック" panose="020B0600070205080204" pitchFamily="34" charset="-128"/>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FF"/>
          </a:solidFill>
          <a:latin typeface="Times New Roman" panose="02020603050405020304" pitchFamily="18" charset="0"/>
          <a:ea typeface="ＭＳ Ｐゴシック" panose="020B0600070205080204" pitchFamily="34" charset="-128"/>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FF"/>
          </a:solidFill>
          <a:latin typeface="Times New Roman" panose="02020603050405020304" pitchFamily="18" charset="0"/>
          <a:ea typeface="ＭＳ Ｐゴシック" panose="020B0600070205080204" pitchFamily="34" charset="-128"/>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FF"/>
          </a:solidFill>
          <a:latin typeface="Times New Roman" panose="02020603050405020304" pitchFamily="18" charset="0"/>
          <a:ea typeface="ＭＳ Ｐゴシック" panose="020B0600070205080204" pitchFamily="34" charset="-128"/>
        </a:defRPr>
      </a:lvl5pPr>
      <a:lvl6pPr marL="2514600" indent="-228600"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FF"/>
          </a:solidFill>
          <a:latin typeface="Times New Roman" panose="02020603050405020304" pitchFamily="18" charset="0"/>
          <a:ea typeface="ＭＳ Ｐゴシック" panose="020B0600070205080204" pitchFamily="34" charset="-128"/>
        </a:defRPr>
      </a:lvl6pPr>
      <a:lvl7pPr marL="2971800" indent="-228600"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FF"/>
          </a:solidFill>
          <a:latin typeface="Times New Roman" panose="02020603050405020304" pitchFamily="18" charset="0"/>
          <a:ea typeface="ＭＳ Ｐゴシック" panose="020B0600070205080204" pitchFamily="34" charset="-128"/>
        </a:defRPr>
      </a:lvl7pPr>
      <a:lvl8pPr marL="3429000" indent="-228600"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FF"/>
          </a:solidFill>
          <a:latin typeface="Times New Roman" panose="02020603050405020304" pitchFamily="18" charset="0"/>
          <a:ea typeface="ＭＳ Ｐゴシック" panose="020B0600070205080204" pitchFamily="34" charset="-128"/>
        </a:defRPr>
      </a:lvl8pPr>
      <a:lvl9pPr marL="3886200" indent="-228600"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FF"/>
          </a:solidFill>
          <a:latin typeface="Times New Roman" panose="02020603050405020304" pitchFamily="18" charset="0"/>
          <a:ea typeface="ＭＳ Ｐゴシック" panose="020B0600070205080204" pitchFamily="34" charset="-128"/>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kern="1200">
          <a:solidFill>
            <a:srgbClr val="3D2008"/>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kern="1200">
          <a:solidFill>
            <a:srgbClr val="3D2008"/>
          </a:solidFill>
          <a:latin typeface="+mn-lt"/>
          <a:ea typeface="+mn-ea"/>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kern="1200">
          <a:solidFill>
            <a:srgbClr val="3D2008"/>
          </a:solidFill>
          <a:latin typeface="+mn-lt"/>
          <a:ea typeface="+mn-ea"/>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kern="1200">
          <a:solidFill>
            <a:srgbClr val="3D2008"/>
          </a:solidFill>
          <a:latin typeface="+mn-lt"/>
          <a:ea typeface="+mn-ea"/>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kern="1200">
          <a:solidFill>
            <a:srgbClr val="3D2008"/>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1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a:xfrm>
            <a:off x="717550" y="663575"/>
            <a:ext cx="7772400" cy="1470025"/>
          </a:xfrm>
        </p:spPr>
        <p:txBody>
          <a:bodyPr lIns="91440" tIns="45720" rIns="91440" bIns="4572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sz="48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eiryo UI" panose="020B0604030504040204" pitchFamily="34" charset="-128"/>
                <a:ea typeface="Meiryo UI" panose="020B0604030504040204" pitchFamily="34" charset="-128"/>
              </a:rPr>
              <a:t>Records in the Cloud</a:t>
            </a:r>
            <a:r>
              <a:rPr lang="en-CA"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eiryo UI" panose="020B0604030504040204" pitchFamily="34" charset="-128"/>
                <a:ea typeface="Meiryo UI" panose="020B0604030504040204" pitchFamily="34" charset="-128"/>
              </a:rPr>
              <a:t>:</a:t>
            </a:r>
            <a:br>
              <a:rPr lang="en-CA"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eiryo UI" panose="020B0604030504040204" pitchFamily="34" charset="-128"/>
                <a:ea typeface="Meiryo UI" panose="020B0604030504040204" pitchFamily="34" charset="-128"/>
              </a:rPr>
            </a:br>
            <a:r>
              <a:rPr lang="en-CA" sz="4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eiryo UI" panose="020B0604030504040204" pitchFamily="34" charset="-128"/>
                <a:ea typeface="Meiryo UI" panose="020B0604030504040204" pitchFamily="34" charset="-128"/>
              </a:rPr>
              <a:t>Résultats</a:t>
            </a:r>
            <a:r>
              <a:rPr lang="en-CA"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eiryo UI" panose="020B0604030504040204" pitchFamily="34" charset="-128"/>
                <a:ea typeface="Meiryo UI" panose="020B0604030504040204" pitchFamily="34" charset="-128"/>
              </a:rPr>
              <a:t> </a:t>
            </a:r>
            <a:r>
              <a:rPr lang="en-CA" sz="4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eiryo UI" panose="020B0604030504040204" pitchFamily="34" charset="-128"/>
                <a:ea typeface="Meiryo UI" panose="020B0604030504040204" pitchFamily="34" charset="-128"/>
              </a:rPr>
              <a:t>préliminaires</a:t>
            </a:r>
            <a:endParaRPr lang="en-CA" sz="6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egoe UI Light" panose="020B0502040204020203" pitchFamily="34" charset="0"/>
              <a:ea typeface="Meiryo UI" panose="020B0604030504040204" pitchFamily="34" charset="-128"/>
              <a:cs typeface="Segoe UI Light" panose="020B0502040204020203" pitchFamily="34" charset="0"/>
            </a:endParaRPr>
          </a:p>
        </p:txBody>
      </p:sp>
      <p:sp>
        <p:nvSpPr>
          <p:cNvPr id="3075" name="Rectangle 2"/>
          <p:cNvSpPr>
            <a:spLocks noGrp="1" noChangeArrowheads="1"/>
          </p:cNvSpPr>
          <p:nvPr>
            <p:ph type="subTitle" idx="4294967295"/>
          </p:nvPr>
        </p:nvSpPr>
        <p:spPr>
          <a:xfrm>
            <a:off x="609600" y="2667000"/>
            <a:ext cx="7880350" cy="3516311"/>
          </a:xfrm>
        </p:spPr>
        <p:txBody>
          <a:bodyPr/>
          <a:lstStyle/>
          <a:p>
            <a:pPr marL="0" indent="0" algn="ctr">
              <a:spcBef>
                <a:spcPts val="500"/>
              </a:spcBef>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en-US" sz="2800" b="1" dirty="0"/>
              <a:t>43e </a:t>
            </a:r>
            <a:r>
              <a:rPr lang="en-US" sz="2800" b="1" dirty="0" err="1"/>
              <a:t>Congrès</a:t>
            </a:r>
            <a:r>
              <a:rPr lang="en-US" sz="2800" b="1" dirty="0"/>
              <a:t> de </a:t>
            </a:r>
            <a:endParaRPr lang="en-US" sz="2800" b="1" dirty="0" smtClean="0"/>
          </a:p>
          <a:p>
            <a:pPr marL="0" indent="0" algn="ctr">
              <a:spcBef>
                <a:spcPts val="500"/>
              </a:spcBef>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en-US" sz="2800" b="1" dirty="0" err="1" smtClean="0"/>
              <a:t>l’Association</a:t>
            </a:r>
            <a:r>
              <a:rPr lang="en-US" sz="2800" b="1" dirty="0" smtClean="0"/>
              <a:t> </a:t>
            </a:r>
            <a:r>
              <a:rPr lang="en-US" sz="2800" b="1" dirty="0"/>
              <a:t>des </a:t>
            </a:r>
            <a:r>
              <a:rPr lang="en-US" sz="2800" b="1" dirty="0" err="1"/>
              <a:t>archivistes</a:t>
            </a:r>
            <a:r>
              <a:rPr lang="en-US" sz="2800" b="1" dirty="0"/>
              <a:t> du Québec </a:t>
            </a:r>
          </a:p>
          <a:p>
            <a:pPr marL="0" indent="0" algn="ctr">
              <a:spcBef>
                <a:spcPts val="500"/>
              </a:spcBef>
              <a:buClrTx/>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endParaRPr lang="en-CA" sz="1600" b="1" dirty="0" smtClean="0">
              <a:solidFill>
                <a:srgbClr val="8D5812"/>
              </a:solidFill>
              <a:latin typeface="Segoe UI Light" panose="020B0502040204020203" pitchFamily="34" charset="0"/>
              <a:cs typeface="Segoe UI Light" panose="020B0502040204020203" pitchFamily="34" charset="0"/>
            </a:endParaRPr>
          </a:p>
          <a:p>
            <a:pPr marL="0" indent="0">
              <a:spcBef>
                <a:spcPts val="500"/>
              </a:spcBef>
              <a:buClrTx/>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endParaRPr lang="en-CA" sz="1600" b="1" dirty="0" smtClean="0">
              <a:solidFill>
                <a:srgbClr val="8D5812"/>
              </a:solidFill>
              <a:latin typeface="Segoe UI Light" panose="020B0502040204020203" pitchFamily="34" charset="0"/>
              <a:cs typeface="Segoe UI Light" panose="020B0502040204020203" pitchFamily="34" charset="0"/>
            </a:endParaRPr>
          </a:p>
          <a:p>
            <a:pPr marL="0" indent="0">
              <a:spcBef>
                <a:spcPts val="500"/>
              </a:spcBef>
              <a:buClrTx/>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endParaRPr lang="en-CA" sz="1400" b="1" dirty="0">
              <a:solidFill>
                <a:srgbClr val="8D5812"/>
              </a:solidFill>
              <a:latin typeface="Segoe UI Light" panose="020B0502040204020203" pitchFamily="34" charset="0"/>
              <a:cs typeface="Segoe UI Light" panose="020B0502040204020203" pitchFamily="34" charset="0"/>
            </a:endParaRPr>
          </a:p>
          <a:p>
            <a:pPr marL="0" indent="0">
              <a:spcBef>
                <a:spcPts val="500"/>
              </a:spcBef>
              <a:buClrTx/>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en-CA" sz="1400" b="1" dirty="0" smtClean="0">
                <a:solidFill>
                  <a:srgbClr val="8D5812"/>
                </a:solidFill>
                <a:latin typeface="Segoe UI Light" panose="020B0502040204020203" pitchFamily="34" charset="0"/>
                <a:cs typeface="Segoe UI Light" panose="020B0502040204020203" pitchFamily="34" charset="0"/>
              </a:rPr>
              <a:t>Dr. Basma Makhlouf Shabou, </a:t>
            </a:r>
            <a:r>
              <a:rPr lang="en-US" sz="1400" b="1" dirty="0">
                <a:solidFill>
                  <a:srgbClr val="8D5812"/>
                </a:solidFill>
                <a:latin typeface="Segoe UI Light" panose="020B0502040204020203" pitchFamily="34" charset="0"/>
                <a:cs typeface="Segoe UI Light" panose="020B0502040204020203" pitchFamily="34" charset="0"/>
              </a:rPr>
              <a:t>P</a:t>
            </a:r>
            <a:r>
              <a:rPr lang="en-US" sz="1400" b="1" dirty="0" smtClean="0">
                <a:solidFill>
                  <a:srgbClr val="8D5812"/>
                </a:solidFill>
                <a:latin typeface="Segoe UI Light" panose="020B0502040204020203" pitchFamily="34" charset="0"/>
                <a:cs typeface="Segoe UI Light" panose="020B0502040204020203" pitchFamily="34" charset="0"/>
              </a:rPr>
              <a:t>rofesseure </a:t>
            </a:r>
          </a:p>
          <a:p>
            <a:pPr marL="0" indent="0">
              <a:spcBef>
                <a:spcPts val="500"/>
              </a:spcBef>
              <a:buClrTx/>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en-US" sz="1400" b="1" dirty="0" smtClean="0">
                <a:solidFill>
                  <a:srgbClr val="8D5812"/>
                </a:solidFill>
                <a:latin typeface="Segoe UI Light" panose="020B0502040204020203" pitchFamily="34" charset="0"/>
                <a:cs typeface="Segoe UI Light" panose="020B0502040204020203" pitchFamily="34" charset="0"/>
              </a:rPr>
              <a:t>Haute </a:t>
            </a:r>
            <a:r>
              <a:rPr lang="en-US" sz="1400" b="1" dirty="0" err="1" smtClean="0">
                <a:solidFill>
                  <a:srgbClr val="8D5812"/>
                </a:solidFill>
                <a:latin typeface="Segoe UI Light" panose="020B0502040204020203" pitchFamily="34" charset="0"/>
                <a:cs typeface="Segoe UI Light" panose="020B0502040204020203" pitchFamily="34" charset="0"/>
              </a:rPr>
              <a:t>école</a:t>
            </a:r>
            <a:r>
              <a:rPr lang="en-US" sz="1400" b="1" dirty="0" smtClean="0">
                <a:solidFill>
                  <a:srgbClr val="8D5812"/>
                </a:solidFill>
                <a:latin typeface="Segoe UI Light" panose="020B0502040204020203" pitchFamily="34" charset="0"/>
                <a:cs typeface="Segoe UI Light" panose="020B0502040204020203" pitchFamily="34" charset="0"/>
              </a:rPr>
              <a:t> de </a:t>
            </a:r>
            <a:r>
              <a:rPr lang="en-US" sz="1400" b="1" dirty="0" err="1" smtClean="0">
                <a:solidFill>
                  <a:srgbClr val="8D5812"/>
                </a:solidFill>
                <a:latin typeface="Segoe UI Light" panose="020B0502040204020203" pitchFamily="34" charset="0"/>
                <a:cs typeface="Segoe UI Light" panose="020B0502040204020203" pitchFamily="34" charset="0"/>
              </a:rPr>
              <a:t>gestion</a:t>
            </a:r>
            <a:r>
              <a:rPr lang="en-US" sz="1400" b="1" dirty="0" smtClean="0">
                <a:solidFill>
                  <a:srgbClr val="8D5812"/>
                </a:solidFill>
                <a:latin typeface="Segoe UI Light" panose="020B0502040204020203" pitchFamily="34" charset="0"/>
                <a:cs typeface="Segoe UI Light" panose="020B0502040204020203" pitchFamily="34" charset="0"/>
              </a:rPr>
              <a:t> de Genève</a:t>
            </a:r>
          </a:p>
          <a:p>
            <a:r>
              <a:rPr lang="en-US" sz="1400" b="1" dirty="0" err="1" smtClean="0">
                <a:solidFill>
                  <a:srgbClr val="8D5812"/>
                </a:solidFill>
                <a:latin typeface="Segoe UI Light" panose="020B0502040204020203" pitchFamily="34" charset="0"/>
                <a:cs typeface="Segoe UI Light" panose="020B0502040204020203" pitchFamily="34" charset="0"/>
              </a:rPr>
              <a:t>Valérie</a:t>
            </a:r>
            <a:r>
              <a:rPr lang="en-US" sz="1400" b="1" dirty="0" smtClean="0">
                <a:solidFill>
                  <a:srgbClr val="8D5812"/>
                </a:solidFill>
                <a:latin typeface="Segoe UI Light" panose="020B0502040204020203" pitchFamily="34" charset="0"/>
                <a:cs typeface="Segoe UI Light" panose="020B0502040204020203" pitchFamily="34" charset="0"/>
              </a:rPr>
              <a:t> </a:t>
            </a:r>
            <a:r>
              <a:rPr lang="en-US" sz="1400" b="1" dirty="0" err="1" smtClean="0">
                <a:solidFill>
                  <a:srgbClr val="8D5812"/>
                </a:solidFill>
                <a:latin typeface="Segoe UI Light" panose="020B0502040204020203" pitchFamily="34" charset="0"/>
                <a:cs typeface="Segoe UI Light" panose="020B0502040204020203" pitchFamily="34" charset="0"/>
              </a:rPr>
              <a:t>Léveillé</a:t>
            </a:r>
            <a:r>
              <a:rPr lang="en-US" sz="1400" b="1" dirty="0" smtClean="0">
                <a:solidFill>
                  <a:srgbClr val="8D5812"/>
                </a:solidFill>
                <a:latin typeface="Segoe UI Light" panose="020B0502040204020203" pitchFamily="34" charset="0"/>
                <a:cs typeface="Segoe UI Light" panose="020B0502040204020203" pitchFamily="34" charset="0"/>
              </a:rPr>
              <a:t>, MAS, </a:t>
            </a:r>
            <a:r>
              <a:rPr lang="en-US" sz="1400" b="1" dirty="0" err="1" smtClean="0">
                <a:solidFill>
                  <a:srgbClr val="8D5812"/>
                </a:solidFill>
                <a:latin typeface="Segoe UI Light" panose="020B0502040204020203" pitchFamily="34" charset="0"/>
                <a:cs typeface="Segoe UI Light" panose="020B0502040204020203" pitchFamily="34" charset="0"/>
              </a:rPr>
              <a:t>Assistante</a:t>
            </a:r>
            <a:r>
              <a:rPr lang="en-US" sz="1400" b="1" dirty="0" smtClean="0">
                <a:solidFill>
                  <a:srgbClr val="8D5812"/>
                </a:solidFill>
                <a:latin typeface="Segoe UI Light" panose="020B0502040204020203" pitchFamily="34" charset="0"/>
                <a:cs typeface="Segoe UI Light" panose="020B0502040204020203" pitchFamily="34" charset="0"/>
              </a:rPr>
              <a:t> de </a:t>
            </a:r>
            <a:r>
              <a:rPr lang="en-US" sz="1400" b="1" dirty="0" err="1" smtClean="0">
                <a:solidFill>
                  <a:srgbClr val="8D5812"/>
                </a:solidFill>
                <a:latin typeface="Segoe UI Light" panose="020B0502040204020203" pitchFamily="34" charset="0"/>
                <a:cs typeface="Segoe UI Light" panose="020B0502040204020203" pitchFamily="34" charset="0"/>
              </a:rPr>
              <a:t>recherche</a:t>
            </a:r>
            <a:r>
              <a:rPr lang="en-US" sz="1400" b="1" dirty="0" smtClean="0">
                <a:solidFill>
                  <a:srgbClr val="8D5812"/>
                </a:solidFill>
                <a:latin typeface="Segoe UI Light" panose="020B0502040204020203" pitchFamily="34" charset="0"/>
                <a:cs typeface="Segoe UI Light" panose="020B0502040204020203" pitchFamily="34" charset="0"/>
              </a:rPr>
              <a:t>			</a:t>
            </a:r>
            <a:r>
              <a:rPr lang="en-US" sz="1400" dirty="0" smtClean="0">
                <a:latin typeface="Segoe UI Light" panose="020B0502040204020203" pitchFamily="34" charset="0"/>
                <a:cs typeface="Segoe UI Light" panose="020B0502040204020203" pitchFamily="34" charset="0"/>
              </a:rPr>
              <a:t>                               Sheraton </a:t>
            </a:r>
            <a:r>
              <a:rPr lang="en-CA" sz="1200" dirty="0" smtClean="0">
                <a:latin typeface="Segoe UI Light" panose="020B0502040204020203" pitchFamily="34" charset="0"/>
                <a:cs typeface="Segoe UI Light" panose="020B0502040204020203" pitchFamily="34" charset="0"/>
              </a:rPr>
              <a:t>Laval</a:t>
            </a:r>
            <a:endParaRPr lang="en-US" sz="1400" b="1" dirty="0" smtClean="0">
              <a:solidFill>
                <a:srgbClr val="8D5812"/>
              </a:solidFill>
              <a:latin typeface="Segoe UI Light" panose="020B0502040204020203" pitchFamily="34" charset="0"/>
              <a:cs typeface="Segoe UI Light" panose="020B0502040204020203" pitchFamily="34" charset="0"/>
            </a:endParaRPr>
          </a:p>
          <a:p>
            <a:r>
              <a:rPr lang="en-US" sz="1400" b="1" dirty="0" err="1" smtClean="0">
                <a:solidFill>
                  <a:srgbClr val="8D5812"/>
                </a:solidFill>
                <a:latin typeface="Segoe UI Light" panose="020B0502040204020203" pitchFamily="34" charset="0"/>
                <a:cs typeface="Segoe UI Light" panose="020B0502040204020203" pitchFamily="34" charset="0"/>
              </a:rPr>
              <a:t>Université</a:t>
            </a:r>
            <a:r>
              <a:rPr lang="en-US" sz="1400" b="1" dirty="0" smtClean="0">
                <a:solidFill>
                  <a:srgbClr val="8D5812"/>
                </a:solidFill>
                <a:latin typeface="Segoe UI Light" panose="020B0502040204020203" pitchFamily="34" charset="0"/>
                <a:cs typeface="Segoe UI Light" panose="020B0502040204020203" pitchFamily="34" charset="0"/>
              </a:rPr>
              <a:t> de la </a:t>
            </a:r>
            <a:r>
              <a:rPr lang="en-US" sz="1400" b="1" dirty="0" err="1" smtClean="0">
                <a:solidFill>
                  <a:srgbClr val="8D5812"/>
                </a:solidFill>
                <a:latin typeface="Segoe UI Light" panose="020B0502040204020203" pitchFamily="34" charset="0"/>
                <a:cs typeface="Segoe UI Light" panose="020B0502040204020203" pitchFamily="34" charset="0"/>
              </a:rPr>
              <a:t>Colombie-Britannique</a:t>
            </a:r>
            <a:r>
              <a:rPr lang="en-US" sz="1400" b="1" dirty="0" smtClean="0">
                <a:solidFill>
                  <a:srgbClr val="8D5812"/>
                </a:solidFill>
                <a:latin typeface="Segoe UI Light" panose="020B0502040204020203" pitchFamily="34" charset="0"/>
                <a:cs typeface="Segoe UI Light" panose="020B0502040204020203" pitchFamily="34" charset="0"/>
              </a:rPr>
              <a:t> 						            </a:t>
            </a:r>
            <a:r>
              <a:rPr lang="en-CA" sz="1400" dirty="0" smtClean="0">
                <a:latin typeface="Segoe UI Light" panose="020B0502040204020203" pitchFamily="34" charset="0"/>
                <a:cs typeface="Segoe UI Light" panose="020B0502040204020203" pitchFamily="34" charset="0"/>
              </a:rPr>
              <a:t>Québec</a:t>
            </a:r>
            <a:r>
              <a:rPr lang="en-CA" sz="1400" dirty="0">
                <a:latin typeface="Segoe UI Light" panose="020B0502040204020203" pitchFamily="34" charset="0"/>
                <a:cs typeface="Segoe UI Light" panose="020B0502040204020203" pitchFamily="34" charset="0"/>
              </a:rPr>
              <a:t>, 29 </a:t>
            </a:r>
            <a:r>
              <a:rPr lang="en-CA" sz="1400" dirty="0" err="1">
                <a:latin typeface="Segoe UI Light" panose="020B0502040204020203" pitchFamily="34" charset="0"/>
                <a:cs typeface="Segoe UI Light" panose="020B0502040204020203" pitchFamily="34" charset="0"/>
              </a:rPr>
              <a:t>mai</a:t>
            </a:r>
            <a:r>
              <a:rPr lang="en-CA" sz="1400" dirty="0">
                <a:latin typeface="Segoe UI Light" panose="020B0502040204020203" pitchFamily="34" charset="0"/>
                <a:cs typeface="Segoe UI Light" panose="020B0502040204020203" pitchFamily="34" charset="0"/>
              </a:rPr>
              <a:t>, 2014</a:t>
            </a:r>
          </a:p>
          <a:p>
            <a:endParaRPr lang="en-US" sz="1600" b="1" dirty="0" smtClean="0">
              <a:solidFill>
                <a:srgbClr val="8D5812"/>
              </a:solidFill>
              <a:latin typeface="Segoe UI Light" panose="020B0502040204020203" pitchFamily="34" charset="0"/>
              <a:cs typeface="Segoe UI Light" panose="020B0502040204020203" pitchFamily="34" charset="0"/>
            </a:endParaRPr>
          </a:p>
          <a:p>
            <a:pPr marL="0" indent="0" algn="ctr">
              <a:spcBef>
                <a:spcPts val="500"/>
              </a:spcBef>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endParaRPr lang="en-US" sz="2800" i="1" dirty="0" smtClean="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3600" b="1" dirty="0" smtClean="0">
                <a:latin typeface="Arial" panose="020B0604020202020204" pitchFamily="34" charset="0"/>
                <a:cs typeface="Arial" panose="020B0604020202020204" pitchFamily="34" charset="0"/>
              </a:rPr>
              <a:t>Analyse de la </a:t>
            </a:r>
            <a:r>
              <a:rPr lang="en-CA" sz="3600" b="1" dirty="0" err="1" smtClean="0">
                <a:latin typeface="Arial" panose="020B0604020202020204" pitchFamily="34" charset="0"/>
                <a:cs typeface="Arial" panose="020B0604020202020204" pitchFamily="34" charset="0"/>
              </a:rPr>
              <a:t>littérature</a:t>
            </a:r>
            <a:r>
              <a:rPr lang="en-CA" sz="3600" b="1" dirty="0" smtClean="0">
                <a:latin typeface="Arial" panose="020B0604020202020204" pitchFamily="34" charset="0"/>
                <a:cs typeface="Arial" panose="020B0604020202020204" pitchFamily="34" charset="0"/>
              </a:rPr>
              <a:t> (suite)</a:t>
            </a:r>
            <a:endParaRPr lang="en-CA" sz="36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81000" y="1484312"/>
            <a:ext cx="8763000" cy="4611687"/>
          </a:xfrm>
        </p:spPr>
        <p:txBody>
          <a:bodyPr/>
          <a:lstStyle/>
          <a:p>
            <a:pPr marL="0" indent="0" algn="just"/>
            <a:r>
              <a:rPr lang="fr-CH" sz="2800" b="1" dirty="0" smtClean="0">
                <a:latin typeface="+mj-lt"/>
                <a:cs typeface="Arial" panose="020B0604020202020204" pitchFamily="34" charset="0"/>
              </a:rPr>
              <a:t>Documentation </a:t>
            </a:r>
            <a:r>
              <a:rPr lang="fr-CH" sz="2800" b="1" dirty="0">
                <a:latin typeface="+mj-lt"/>
                <a:cs typeface="Arial" panose="020B0604020202020204" pitchFamily="34" charset="0"/>
              </a:rPr>
              <a:t>et </a:t>
            </a:r>
            <a:r>
              <a:rPr lang="fr-CH" sz="2800" b="1" dirty="0" smtClean="0">
                <a:latin typeface="+mj-lt"/>
                <a:cs typeface="Arial" panose="020B0604020202020204" pitchFamily="34" charset="0"/>
              </a:rPr>
              <a:t>textes </a:t>
            </a:r>
            <a:r>
              <a:rPr lang="fr-CH" sz="2800" b="1" dirty="0">
                <a:latin typeface="+mj-lt"/>
                <a:cs typeface="Arial" panose="020B0604020202020204" pitchFamily="34" charset="0"/>
              </a:rPr>
              <a:t>juridiques et </a:t>
            </a:r>
            <a:r>
              <a:rPr lang="fr-CH" sz="2800" b="1" dirty="0" smtClean="0">
                <a:latin typeface="+mj-lt"/>
                <a:cs typeface="Arial" panose="020B0604020202020204" pitchFamily="34" charset="0"/>
              </a:rPr>
              <a:t>normatifs</a:t>
            </a:r>
            <a:endParaRPr lang="en-CA" sz="1100" b="1" dirty="0" smtClean="0">
              <a:latin typeface="Arial" panose="020B0604020202020204" pitchFamily="34" charset="0"/>
              <a:cs typeface="Arial" panose="020B0604020202020204" pitchFamily="34" charset="0"/>
            </a:endParaRPr>
          </a:p>
          <a:p>
            <a:pPr marL="0" lvl="1" indent="0">
              <a:spcBef>
                <a:spcPts val="800"/>
              </a:spcBef>
            </a:pPr>
            <a:endParaRPr lang="en-CA" sz="1100" b="1" dirty="0" smtClean="0">
              <a:latin typeface="Arial" panose="020B0604020202020204" pitchFamily="34" charset="0"/>
              <a:cs typeface="Arial" panose="020B0604020202020204" pitchFamily="34" charset="0"/>
            </a:endParaRPr>
          </a:p>
          <a:p>
            <a:pPr marL="0" lvl="1" indent="0">
              <a:spcBef>
                <a:spcPts val="800"/>
              </a:spcBef>
            </a:pPr>
            <a:r>
              <a:rPr lang="en-CA" b="1" dirty="0" err="1" smtClean="0">
                <a:latin typeface="Arial" panose="020B0604020202020204" pitchFamily="34" charset="0"/>
                <a:cs typeface="Arial" panose="020B0604020202020204" pitchFamily="34" charset="0"/>
              </a:rPr>
              <a:t>Thèmes</a:t>
            </a:r>
            <a:r>
              <a:rPr lang="en-CA" b="1" dirty="0" smtClean="0">
                <a:latin typeface="Arial" panose="020B0604020202020204" pitchFamily="34" charset="0"/>
                <a:cs typeface="Arial" panose="020B0604020202020204" pitchFamily="34" charset="0"/>
              </a:rPr>
              <a:t> </a:t>
            </a:r>
            <a:r>
              <a:rPr lang="en-CA" b="1" dirty="0" err="1">
                <a:latin typeface="Arial" panose="020B0604020202020204" pitchFamily="34" charset="0"/>
                <a:cs typeface="Arial" panose="020B0604020202020204" pitchFamily="34" charset="0"/>
              </a:rPr>
              <a:t>principaux</a:t>
            </a:r>
            <a:r>
              <a:rPr lang="en-CA" b="1" dirty="0">
                <a:latin typeface="Arial" panose="020B0604020202020204" pitchFamily="34" charset="0"/>
                <a:cs typeface="Arial" panose="020B0604020202020204" pitchFamily="34" charset="0"/>
              </a:rPr>
              <a:t>:</a:t>
            </a:r>
          </a:p>
          <a:p>
            <a:pPr marL="457200" indent="-457200">
              <a:spcBef>
                <a:spcPts val="300"/>
              </a:spcBef>
              <a:buFont typeface="Arial" panose="020B0604020202020204" pitchFamily="34" charset="0"/>
              <a:buChar char="•"/>
            </a:pPr>
            <a:r>
              <a:rPr lang="en-CA" sz="2800" dirty="0" smtClean="0"/>
              <a:t>Harmonisation des </a:t>
            </a:r>
            <a:r>
              <a:rPr lang="en-CA" sz="2800" dirty="0" err="1" smtClean="0"/>
              <a:t>lois</a:t>
            </a:r>
            <a:r>
              <a:rPr lang="en-CA" sz="2800" dirty="0" smtClean="0"/>
              <a:t> et des </a:t>
            </a:r>
            <a:r>
              <a:rPr lang="en-CA" sz="2800" dirty="0" err="1" smtClean="0"/>
              <a:t>règles</a:t>
            </a:r>
            <a:r>
              <a:rPr lang="en-CA" sz="2800" dirty="0" smtClean="0"/>
              <a:t> </a:t>
            </a:r>
            <a:r>
              <a:rPr lang="en-CA" sz="2800" dirty="0" err="1" smtClean="0"/>
              <a:t>internationales</a:t>
            </a:r>
            <a:endParaRPr lang="en-CA" sz="2800" dirty="0" smtClean="0"/>
          </a:p>
          <a:p>
            <a:pPr marL="457200" indent="-457200">
              <a:spcBef>
                <a:spcPts val="300"/>
              </a:spcBef>
              <a:buFont typeface="Arial" panose="020B0604020202020204" pitchFamily="34" charset="0"/>
              <a:buChar char="•"/>
            </a:pPr>
            <a:endParaRPr lang="en-CA" sz="2800" dirty="0"/>
          </a:p>
          <a:p>
            <a:pPr marL="457200" indent="-457200">
              <a:spcBef>
                <a:spcPts val="300"/>
              </a:spcBef>
              <a:buFont typeface="Arial" panose="020B0604020202020204" pitchFamily="34" charset="0"/>
              <a:buChar char="•"/>
            </a:pPr>
            <a:endParaRPr lang="en-CA" sz="2800" dirty="0" smtClean="0"/>
          </a:p>
          <a:p>
            <a:pPr marL="457200" indent="-457200">
              <a:spcBef>
                <a:spcPts val="300"/>
              </a:spcBef>
              <a:buFont typeface="Arial" panose="020B0604020202020204" pitchFamily="34" charset="0"/>
              <a:buChar char="•"/>
            </a:pPr>
            <a:r>
              <a:rPr lang="fr-CH" sz="2800" dirty="0" smtClean="0"/>
              <a:t>Les </a:t>
            </a:r>
            <a:r>
              <a:rPr lang="fr-CH" sz="2800" dirty="0"/>
              <a:t>lois qui se rapportent au commerce </a:t>
            </a:r>
            <a:r>
              <a:rPr lang="fr-CH" sz="2800" dirty="0" smtClean="0"/>
              <a:t>international</a:t>
            </a:r>
          </a:p>
          <a:p>
            <a:pPr marL="857250" lvl="1" indent="-457200">
              <a:spcBef>
                <a:spcPts val="300"/>
              </a:spcBef>
              <a:buFont typeface="Arial" panose="020B0604020202020204" pitchFamily="34" charset="0"/>
              <a:buChar char="•"/>
            </a:pPr>
            <a:r>
              <a:rPr lang="fr-CH" sz="2000" dirty="0"/>
              <a:t>se rapportent aux avions et aux navires sur les mers et l’espace aérien </a:t>
            </a:r>
            <a:r>
              <a:rPr lang="fr-CH" sz="2000" dirty="0" smtClean="0"/>
              <a:t>internationaux</a:t>
            </a:r>
          </a:p>
          <a:p>
            <a:pPr marL="457200" indent="-457200">
              <a:spcBef>
                <a:spcPts val="300"/>
              </a:spcBef>
              <a:buFont typeface="Arial" panose="020B0604020202020204" pitchFamily="34" charset="0"/>
              <a:buChar char="•"/>
            </a:pPr>
            <a:r>
              <a:rPr lang="fr-CH" sz="2800" dirty="0" smtClean="0"/>
              <a:t>Les règlements sur la protection des données en Europe</a:t>
            </a:r>
            <a:endParaRPr lang="en-CA" sz="2800" dirty="0" smtClean="0"/>
          </a:p>
          <a:p>
            <a:pPr marL="457200" indent="-457200">
              <a:buFont typeface="Arial" panose="020B0604020202020204" pitchFamily="34" charset="0"/>
              <a:buChar char="•"/>
            </a:pPr>
            <a:endParaRPr lang="en-CA" sz="2800" dirty="0" smtClean="0"/>
          </a:p>
          <a:p>
            <a:pPr marL="0" indent="0"/>
            <a:endParaRPr lang="en-CA" dirty="0"/>
          </a:p>
        </p:txBody>
      </p:sp>
      <p:sp>
        <p:nvSpPr>
          <p:cNvPr id="4" name="Rectangle 3"/>
          <p:cNvSpPr/>
          <p:nvPr/>
        </p:nvSpPr>
        <p:spPr>
          <a:xfrm>
            <a:off x="685800" y="3223245"/>
            <a:ext cx="7924800" cy="1577355"/>
          </a:xfrm>
          <a:prstGeom prst="rect">
            <a:avLst/>
          </a:prstGeom>
        </p:spPr>
        <p:txBody>
          <a:bodyPr wrap="square" numCol="2">
            <a:spAutoFit/>
          </a:bodyPr>
          <a:lstStyle/>
          <a:p>
            <a:pPr marL="857250" lvl="1" indent="-457200">
              <a:spcBef>
                <a:spcPts val="300"/>
              </a:spcBef>
              <a:buFont typeface="Arial" panose="020B0604020202020204" pitchFamily="34" charset="0"/>
              <a:buChar char="•"/>
            </a:pPr>
            <a:r>
              <a:rPr lang="fr-CH" sz="1400" dirty="0">
                <a:solidFill>
                  <a:schemeClr val="tx1"/>
                </a:solidFill>
              </a:rPr>
              <a:t>la règle de la territorialité; </a:t>
            </a:r>
          </a:p>
          <a:p>
            <a:pPr marL="857250" lvl="1" indent="-457200">
              <a:spcBef>
                <a:spcPts val="300"/>
              </a:spcBef>
              <a:buFont typeface="Arial" panose="020B0604020202020204" pitchFamily="34" charset="0"/>
              <a:buChar char="•"/>
            </a:pPr>
            <a:r>
              <a:rPr lang="fr-CH" sz="1400" dirty="0">
                <a:solidFill>
                  <a:schemeClr val="tx1"/>
                </a:solidFill>
              </a:rPr>
              <a:t>le principe de la nationalité; </a:t>
            </a:r>
          </a:p>
          <a:p>
            <a:pPr marL="857250" lvl="1" indent="-457200">
              <a:spcBef>
                <a:spcPts val="300"/>
              </a:spcBef>
              <a:buFont typeface="Arial" panose="020B0604020202020204" pitchFamily="34" charset="0"/>
              <a:buChar char="•"/>
            </a:pPr>
            <a:r>
              <a:rPr lang="fr-CH" sz="1400" dirty="0">
                <a:solidFill>
                  <a:schemeClr val="tx1"/>
                </a:solidFill>
              </a:rPr>
              <a:t>le principe du drapeau; </a:t>
            </a:r>
          </a:p>
          <a:p>
            <a:pPr marL="857250" lvl="1" indent="-457200">
              <a:spcBef>
                <a:spcPts val="300"/>
              </a:spcBef>
              <a:buFont typeface="Arial" panose="020B0604020202020204" pitchFamily="34" charset="0"/>
              <a:buChar char="•"/>
            </a:pPr>
            <a:r>
              <a:rPr lang="fr-CH" sz="1400" dirty="0">
                <a:solidFill>
                  <a:schemeClr val="tx1"/>
                </a:solidFill>
              </a:rPr>
              <a:t>le principe de la responsabilité; </a:t>
            </a:r>
          </a:p>
          <a:p>
            <a:pPr marL="857250" lvl="1" indent="-457200">
              <a:spcBef>
                <a:spcPts val="300"/>
              </a:spcBef>
              <a:buFont typeface="Arial" panose="020B0604020202020204" pitchFamily="34" charset="0"/>
              <a:buChar char="•"/>
            </a:pPr>
            <a:endParaRPr lang="fr-CH" sz="1400" dirty="0" smtClean="0">
              <a:solidFill>
                <a:schemeClr val="tx1"/>
              </a:solidFill>
            </a:endParaRPr>
          </a:p>
          <a:p>
            <a:pPr marL="857250" lvl="1" indent="-457200">
              <a:spcBef>
                <a:spcPts val="300"/>
              </a:spcBef>
              <a:buFont typeface="Arial" panose="020B0604020202020204" pitchFamily="34" charset="0"/>
              <a:buChar char="•"/>
            </a:pPr>
            <a:endParaRPr lang="fr-CH" sz="1400" dirty="0">
              <a:solidFill>
                <a:schemeClr val="tx1"/>
              </a:solidFill>
            </a:endParaRPr>
          </a:p>
          <a:p>
            <a:pPr marL="857250" lvl="1" indent="-457200">
              <a:spcBef>
                <a:spcPts val="300"/>
              </a:spcBef>
              <a:buFont typeface="Arial" panose="020B0604020202020204" pitchFamily="34" charset="0"/>
              <a:buChar char="•"/>
            </a:pPr>
            <a:r>
              <a:rPr lang="fr-CH" sz="1400" dirty="0">
                <a:solidFill>
                  <a:schemeClr val="tx1"/>
                </a:solidFill>
              </a:rPr>
              <a:t>le principe du détenteur du fichier/responsable du traitement; </a:t>
            </a:r>
            <a:r>
              <a:rPr lang="fr-CH" sz="1400" dirty="0" smtClean="0">
                <a:solidFill>
                  <a:schemeClr val="tx1"/>
                </a:solidFill>
              </a:rPr>
              <a:t>et</a:t>
            </a:r>
            <a:endParaRPr lang="fr-CH" sz="1400" dirty="0">
              <a:solidFill>
                <a:schemeClr val="tx1"/>
              </a:solidFill>
            </a:endParaRPr>
          </a:p>
          <a:p>
            <a:pPr marL="857250" lvl="1" indent="-457200">
              <a:spcBef>
                <a:spcPts val="300"/>
              </a:spcBef>
              <a:buFont typeface="Arial" panose="020B0604020202020204" pitchFamily="34" charset="0"/>
              <a:buChar char="•"/>
            </a:pPr>
            <a:r>
              <a:rPr lang="fr-CH" sz="1400" dirty="0">
                <a:solidFill>
                  <a:schemeClr val="tx1"/>
                </a:solidFill>
              </a:rPr>
              <a:t>le principe du pouvoir de </a:t>
            </a:r>
            <a:r>
              <a:rPr lang="fr-CH" sz="1400" dirty="0" smtClean="0">
                <a:solidFill>
                  <a:schemeClr val="tx1"/>
                </a:solidFill>
              </a:rPr>
              <a:t>disposition.</a:t>
            </a:r>
            <a:endParaRPr lang="fr-CH" sz="1400" dirty="0">
              <a:solidFill>
                <a:schemeClr val="tx1"/>
              </a:solidFill>
            </a:endParaRPr>
          </a:p>
        </p:txBody>
      </p:sp>
    </p:spTree>
    <p:extLst>
      <p:ext uri="{BB962C8B-B14F-4D97-AF65-F5344CB8AC3E}">
        <p14:creationId xmlns:p14="http://schemas.microsoft.com/office/powerpoint/2010/main" val="10085491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
          <p:cNvSpPr>
            <a:spLocks noGrp="1" noChangeArrowheads="1"/>
          </p:cNvSpPr>
          <p:nvPr>
            <p:ph type="title"/>
          </p:nvPr>
        </p:nvSpPr>
        <p:spPr>
          <a:xfrm>
            <a:off x="323850" y="260350"/>
            <a:ext cx="8494713" cy="1141413"/>
          </a:xfrm>
        </p:spPr>
        <p:txBody>
          <a:bodyPr/>
          <a:lstStyle/>
          <a:p>
            <a:pPr indent="-341313">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sz="3600" b="1" dirty="0" smtClean="0">
                <a:latin typeface="Arial" panose="020B0604020202020204" pitchFamily="34" charset="0"/>
                <a:cs typeface="Arial" panose="020B0604020202020204" pitchFamily="34" charset="0"/>
              </a:rPr>
              <a:t>Questionnaire </a:t>
            </a:r>
            <a:r>
              <a:rPr lang="en-CA" sz="3600" b="1" dirty="0" err="1" smtClean="0">
                <a:latin typeface="Arial" panose="020B0604020202020204" pitchFamily="34" charset="0"/>
                <a:cs typeface="Arial" panose="020B0604020202020204" pitchFamily="34" charset="0"/>
              </a:rPr>
              <a:t>auprès</a:t>
            </a:r>
            <a:r>
              <a:rPr lang="en-CA" sz="3600" b="1" dirty="0" smtClean="0">
                <a:latin typeface="Arial" panose="020B0604020202020204" pitchFamily="34" charset="0"/>
                <a:cs typeface="Arial" panose="020B0604020202020204" pitchFamily="34" charset="0"/>
              </a:rPr>
              <a:t> des </a:t>
            </a:r>
            <a:r>
              <a:rPr lang="en-CA" sz="3600" b="1" dirty="0" err="1" smtClean="0">
                <a:latin typeface="Arial" panose="020B0604020202020204" pitchFamily="34" charset="0"/>
                <a:cs typeface="Arial" panose="020B0604020202020204" pitchFamily="34" charset="0"/>
              </a:rPr>
              <a:t>utilisateurs</a:t>
            </a:r>
            <a:endParaRPr lang="en-CA" sz="3600" b="1" dirty="0">
              <a:latin typeface="Arial" panose="020B0604020202020204" pitchFamily="34" charset="0"/>
              <a:cs typeface="Arial" panose="020B0604020202020204" pitchFamily="34" charset="0"/>
            </a:endParaRPr>
          </a:p>
        </p:txBody>
      </p:sp>
      <p:sp>
        <p:nvSpPr>
          <p:cNvPr id="17411" name="Rectangle 2"/>
          <p:cNvSpPr>
            <a:spLocks noGrp="1" noChangeArrowheads="1"/>
          </p:cNvSpPr>
          <p:nvPr>
            <p:ph type="body" idx="1"/>
          </p:nvPr>
        </p:nvSpPr>
        <p:spPr>
          <a:xfrm>
            <a:off x="-1" y="1371600"/>
            <a:ext cx="8818563" cy="4370388"/>
          </a:xfrm>
        </p:spPr>
        <p:txBody>
          <a:bodyPr/>
          <a:lstStyle/>
          <a:p>
            <a:pPr marL="915987" lvl="1" indent="-457200">
              <a:buClrTx/>
              <a:buFont typeface="Arial" panose="020B0604020202020204" pitchFamily="34"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sz="3200" dirty="0" err="1" smtClean="0">
                <a:latin typeface="+mj-lt"/>
                <a:cs typeface="Arial" panose="020B0604020202020204" pitchFamily="34" charset="0"/>
              </a:rPr>
              <a:t>Distribué</a:t>
            </a:r>
            <a:r>
              <a:rPr lang="en-CA" sz="3200" dirty="0" smtClean="0">
                <a:latin typeface="+mj-lt"/>
                <a:cs typeface="Arial" panose="020B0604020202020204" pitchFamily="34" charset="0"/>
              </a:rPr>
              <a:t> par des </a:t>
            </a:r>
            <a:r>
              <a:rPr lang="en-CA" sz="3200" dirty="0" err="1" smtClean="0">
                <a:latin typeface="+mj-lt"/>
                <a:cs typeface="Arial" panose="020B0604020202020204" pitchFamily="34" charset="0"/>
              </a:rPr>
              <a:t>listes</a:t>
            </a:r>
            <a:r>
              <a:rPr lang="en-CA" sz="3200" dirty="0" smtClean="0">
                <a:latin typeface="+mj-lt"/>
                <a:cs typeface="Arial" panose="020B0604020202020204" pitchFamily="34" charset="0"/>
              </a:rPr>
              <a:t> de diffusion </a:t>
            </a:r>
            <a:r>
              <a:rPr lang="en-CA" sz="3200" dirty="0" err="1" smtClean="0">
                <a:latin typeface="+mj-lt"/>
                <a:cs typeface="Arial" panose="020B0604020202020204" pitchFamily="34" charset="0"/>
              </a:rPr>
              <a:t>courriel</a:t>
            </a:r>
            <a:r>
              <a:rPr lang="en-CA" sz="3200" dirty="0" smtClean="0">
                <a:latin typeface="+mj-lt"/>
                <a:cs typeface="Arial" panose="020B0604020202020204" pitchFamily="34" charset="0"/>
              </a:rPr>
              <a:t> et </a:t>
            </a:r>
            <a:r>
              <a:rPr lang="en-CA" sz="3200" dirty="0" err="1" smtClean="0">
                <a:latin typeface="+mj-lt"/>
                <a:cs typeface="Arial" panose="020B0604020202020204" pitchFamily="34" charset="0"/>
              </a:rPr>
              <a:t>médias</a:t>
            </a:r>
            <a:r>
              <a:rPr lang="en-CA" sz="3200" dirty="0" smtClean="0">
                <a:latin typeface="+mj-lt"/>
                <a:cs typeface="Arial" panose="020B0604020202020204" pitchFamily="34" charset="0"/>
              </a:rPr>
              <a:t> </a:t>
            </a:r>
            <a:r>
              <a:rPr lang="en-CA" sz="3200" dirty="0" err="1" smtClean="0">
                <a:latin typeface="+mj-lt"/>
                <a:cs typeface="Arial" panose="020B0604020202020204" pitchFamily="34" charset="0"/>
              </a:rPr>
              <a:t>sociaux</a:t>
            </a:r>
            <a:r>
              <a:rPr lang="en-CA" sz="3200" dirty="0" smtClean="0">
                <a:latin typeface="+mj-lt"/>
                <a:cs typeface="Arial" panose="020B0604020202020204" pitchFamily="34" charset="0"/>
              </a:rPr>
              <a:t>, en </a:t>
            </a:r>
            <a:r>
              <a:rPr lang="en-CA" sz="3200" dirty="0" err="1" smtClean="0">
                <a:latin typeface="+mj-lt"/>
                <a:cs typeface="Arial" panose="020B0604020202020204" pitchFamily="34" charset="0"/>
              </a:rPr>
              <a:t>Amérique</a:t>
            </a:r>
            <a:r>
              <a:rPr lang="en-CA" sz="3200" dirty="0" smtClean="0">
                <a:latin typeface="+mj-lt"/>
                <a:cs typeface="Arial" panose="020B0604020202020204" pitchFamily="34" charset="0"/>
              </a:rPr>
              <a:t> du Nord, pendant un (1) </a:t>
            </a:r>
            <a:r>
              <a:rPr lang="en-CA" sz="3200" dirty="0" err="1" smtClean="0">
                <a:latin typeface="+mj-lt"/>
                <a:cs typeface="Arial" panose="020B0604020202020204" pitchFamily="34" charset="0"/>
              </a:rPr>
              <a:t>mois</a:t>
            </a:r>
            <a:endParaRPr lang="en-CA" sz="3200" dirty="0" smtClean="0">
              <a:latin typeface="+mj-lt"/>
              <a:cs typeface="Arial" panose="020B0604020202020204" pitchFamily="34" charset="0"/>
            </a:endParaRPr>
          </a:p>
          <a:p>
            <a:pPr marL="915987" lvl="1" indent="-457200">
              <a:buClrTx/>
              <a:buFont typeface="Arial" panose="020B0604020202020204" pitchFamily="34"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CA" sz="3200" dirty="0" smtClean="0">
              <a:latin typeface="+mj-lt"/>
              <a:cs typeface="Arial" panose="020B0604020202020204" pitchFamily="34" charset="0"/>
            </a:endParaRPr>
          </a:p>
          <a:p>
            <a:pPr marL="915987" lvl="1" indent="-457200">
              <a:buClrTx/>
              <a:buFont typeface="Arial" panose="020B0604020202020204" pitchFamily="34"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sz="3200" dirty="0" smtClean="0">
                <a:latin typeface="+mj-lt"/>
                <a:cs typeface="Arial" panose="020B0604020202020204" pitchFamily="34" charset="0"/>
              </a:rPr>
              <a:t>Plus </a:t>
            </a:r>
            <a:r>
              <a:rPr lang="en-CA" sz="3200" dirty="0">
                <a:latin typeface="+mj-lt"/>
                <a:cs typeface="Arial" panose="020B0604020202020204" pitchFamily="34" charset="0"/>
              </a:rPr>
              <a:t>de 353 </a:t>
            </a:r>
            <a:r>
              <a:rPr lang="en-CA" sz="3200" dirty="0" smtClean="0">
                <a:latin typeface="+mj-lt"/>
                <a:cs typeface="Arial" panose="020B0604020202020204" pitchFamily="34" charset="0"/>
              </a:rPr>
              <a:t>participants</a:t>
            </a:r>
          </a:p>
          <a:p>
            <a:pPr marL="1316037" lvl="2" indent="-457200">
              <a:buClrTx/>
              <a:buFont typeface="Arial" panose="020B0604020202020204" pitchFamily="34"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dirty="0" err="1" smtClean="0">
                <a:latin typeface="+mj-lt"/>
                <a:cs typeface="Arial" panose="020B0604020202020204" pitchFamily="34" charset="0"/>
              </a:rPr>
              <a:t>Majorité</a:t>
            </a:r>
            <a:r>
              <a:rPr lang="en-CA" dirty="0" smtClean="0">
                <a:latin typeface="+mj-lt"/>
                <a:cs typeface="Arial" panose="020B0604020202020204" pitchFamily="34" charset="0"/>
              </a:rPr>
              <a:t> des participants </a:t>
            </a:r>
            <a:r>
              <a:rPr lang="en-CA" dirty="0" err="1" smtClean="0">
                <a:latin typeface="+mj-lt"/>
                <a:cs typeface="Arial" panose="020B0604020202020204" pitchFamily="34" charset="0"/>
              </a:rPr>
              <a:t>sont</a:t>
            </a:r>
            <a:r>
              <a:rPr lang="en-CA" dirty="0" smtClean="0">
                <a:latin typeface="+mj-lt"/>
                <a:cs typeface="Arial" panose="020B0604020202020204" pitchFamily="34" charset="0"/>
              </a:rPr>
              <a:t> des </a:t>
            </a:r>
            <a:r>
              <a:rPr lang="en-CA" dirty="0" err="1" smtClean="0">
                <a:latin typeface="+mj-lt"/>
                <a:cs typeface="Arial" panose="020B0604020202020204" pitchFamily="34" charset="0"/>
              </a:rPr>
              <a:t>gestionnaires</a:t>
            </a:r>
            <a:r>
              <a:rPr lang="en-CA" dirty="0" smtClean="0">
                <a:latin typeface="+mj-lt"/>
                <a:cs typeface="Arial" panose="020B0604020202020204" pitchFamily="34" charset="0"/>
              </a:rPr>
              <a:t> de </a:t>
            </a:r>
            <a:r>
              <a:rPr lang="en-CA" dirty="0" err="1" smtClean="0">
                <a:latin typeface="+mj-lt"/>
                <a:cs typeface="Arial" panose="020B0604020202020204" pitchFamily="34" charset="0"/>
              </a:rPr>
              <a:t>données</a:t>
            </a:r>
            <a:endParaRPr lang="en-CA" dirty="0">
              <a:latin typeface="+mj-lt"/>
              <a:cs typeface="Arial" panose="020B0604020202020204" pitchFamily="34" charset="0"/>
            </a:endParaRPr>
          </a:p>
          <a:p>
            <a:pPr marL="1316037" lvl="2" indent="-457200">
              <a:buClrTx/>
              <a:buFont typeface="Arial" panose="020B0604020202020204" pitchFamily="34"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dirty="0" smtClean="0">
                <a:latin typeface="+mj-lt"/>
                <a:cs typeface="Arial" panose="020B0604020202020204" pitchFamily="34" charset="0"/>
              </a:rPr>
              <a:t>Du </a:t>
            </a:r>
            <a:r>
              <a:rPr lang="en-CA" dirty="0" err="1" smtClean="0">
                <a:latin typeface="+mj-lt"/>
                <a:cs typeface="Arial" panose="020B0604020202020204" pitchFamily="34" charset="0"/>
              </a:rPr>
              <a:t>secteur</a:t>
            </a:r>
            <a:r>
              <a:rPr lang="en-CA" dirty="0" smtClean="0">
                <a:latin typeface="+mj-lt"/>
                <a:cs typeface="Arial" panose="020B0604020202020204" pitchFamily="34" charset="0"/>
              </a:rPr>
              <a:t> </a:t>
            </a:r>
            <a:r>
              <a:rPr lang="en-CA" dirty="0" err="1" smtClean="0">
                <a:latin typeface="+mj-lt"/>
                <a:cs typeface="Arial" panose="020B0604020202020204" pitchFamily="34" charset="0"/>
              </a:rPr>
              <a:t>gouvernemental</a:t>
            </a:r>
            <a:r>
              <a:rPr lang="en-CA" dirty="0" smtClean="0">
                <a:latin typeface="+mj-lt"/>
                <a:cs typeface="Arial" panose="020B0604020202020204" pitchFamily="34" charset="0"/>
              </a:rPr>
              <a:t> et </a:t>
            </a:r>
            <a:r>
              <a:rPr lang="en-CA" dirty="0" err="1" smtClean="0">
                <a:latin typeface="+mj-lt"/>
                <a:cs typeface="Arial" panose="020B0604020202020204" pitchFamily="34" charset="0"/>
              </a:rPr>
              <a:t>éducatif</a:t>
            </a:r>
            <a:r>
              <a:rPr lang="en-CA" dirty="0" smtClean="0">
                <a:latin typeface="+mj-lt"/>
                <a:cs typeface="Arial" panose="020B0604020202020204" pitchFamily="34" charset="0"/>
              </a:rPr>
              <a:t> </a:t>
            </a:r>
            <a:endParaRPr lang="en-CA" dirty="0" smtClean="0">
              <a:latin typeface="+mj-lt"/>
              <a:cs typeface="BrowalliaUPC" panose="020B0604020202020204" pitchFamily="34" charset="-34"/>
            </a:endParaRPr>
          </a:p>
          <a:p>
            <a:pPr lvl="1" indent="-284163">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CA" sz="3200" dirty="0" smtClean="0">
              <a:latin typeface="+mj-lt"/>
            </a:endParaRPr>
          </a:p>
          <a:p>
            <a:pPr lvl="1" indent="-284163">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CA" sz="3200" dirty="0" smtClean="0">
              <a:latin typeface="+mj-lt"/>
            </a:endParaRPr>
          </a:p>
          <a:p>
            <a:pPr lvl="1" indent="-284163">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CA" sz="3200" dirty="0" smtClean="0">
              <a:latin typeface="+mj-lt"/>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3600" b="1" dirty="0" err="1" smtClean="0">
                <a:latin typeface="Arial" panose="020B0604020202020204" pitchFamily="34" charset="0"/>
                <a:cs typeface="Arial" panose="020B0604020202020204" pitchFamily="34" charset="0"/>
              </a:rPr>
              <a:t>Résultats</a:t>
            </a:r>
            <a:r>
              <a:rPr lang="en-US" sz="3600" b="1" dirty="0" smtClean="0">
                <a:latin typeface="Arial" panose="020B0604020202020204" pitchFamily="34" charset="0"/>
                <a:cs typeface="Arial" panose="020B0604020202020204" pitchFamily="34" charset="0"/>
              </a:rPr>
              <a:t> du questionnaire</a:t>
            </a:r>
            <a:endParaRPr lang="en-US" sz="36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algn="ctr"/>
            <a:r>
              <a:rPr lang="en-CA" sz="2400" b="1" dirty="0" err="1" smtClean="0"/>
              <a:t>Quel</a:t>
            </a:r>
            <a:r>
              <a:rPr lang="en-CA" sz="2400" b="1" dirty="0" smtClean="0"/>
              <a:t> </a:t>
            </a:r>
            <a:r>
              <a:rPr lang="en-CA" sz="2400" b="1" dirty="0" err="1" smtClean="0"/>
              <a:t>département</a:t>
            </a:r>
            <a:r>
              <a:rPr lang="en-CA" sz="2400" b="1" dirty="0" smtClean="0"/>
              <a:t> au </a:t>
            </a:r>
            <a:r>
              <a:rPr lang="en-CA" sz="2400" b="1" dirty="0" err="1" smtClean="0"/>
              <a:t>sein</a:t>
            </a:r>
            <a:r>
              <a:rPr lang="en-CA" sz="2400" b="1" dirty="0" smtClean="0"/>
              <a:t> de </a:t>
            </a:r>
            <a:r>
              <a:rPr lang="en-CA" sz="2400" b="1" dirty="0" err="1" smtClean="0"/>
              <a:t>votre</a:t>
            </a:r>
            <a:r>
              <a:rPr lang="en-CA" sz="2400" b="1" dirty="0" smtClean="0"/>
              <a:t> organisation </a:t>
            </a:r>
            <a:r>
              <a:rPr lang="en-CA" sz="2400" b="1" dirty="0" err="1" smtClean="0"/>
              <a:t>est</a:t>
            </a:r>
            <a:r>
              <a:rPr lang="en-CA" sz="2400" b="1" dirty="0" smtClean="0"/>
              <a:t> </a:t>
            </a:r>
            <a:r>
              <a:rPr lang="en-CA" sz="2400" b="1" dirty="0" err="1" smtClean="0"/>
              <a:t>responsable</a:t>
            </a:r>
            <a:r>
              <a:rPr lang="en-CA" sz="2400" b="1" dirty="0" smtClean="0"/>
              <a:t> pour la </a:t>
            </a:r>
            <a:r>
              <a:rPr lang="en-CA" sz="2400" b="1" dirty="0" err="1" smtClean="0"/>
              <a:t>gestion</a:t>
            </a:r>
            <a:r>
              <a:rPr lang="en-CA" sz="2400" b="1" dirty="0" smtClean="0"/>
              <a:t> du Cloud?</a:t>
            </a:r>
            <a:endParaRPr lang="en-CA" sz="2400" b="1" dirty="0"/>
          </a:p>
        </p:txBody>
      </p:sp>
      <p:graphicFrame>
        <p:nvGraphicFramePr>
          <p:cNvPr id="4" name="Chart 3"/>
          <p:cNvGraphicFramePr/>
          <p:nvPr>
            <p:extLst>
              <p:ext uri="{D42A27DB-BD31-4B8C-83A1-F6EECF244321}">
                <p14:modId xmlns:p14="http://schemas.microsoft.com/office/powerpoint/2010/main" val="3017301546"/>
              </p:ext>
            </p:extLst>
          </p:nvPr>
        </p:nvGraphicFramePr>
        <p:xfrm>
          <a:off x="685800" y="2590800"/>
          <a:ext cx="7848600" cy="3124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932576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850" y="107950"/>
            <a:ext cx="8515350" cy="1492250"/>
          </a:xfrm>
        </p:spPr>
        <p:txBody>
          <a:bodyPr/>
          <a:lstStyle/>
          <a:p>
            <a:r>
              <a:rPr lang="en-US" sz="3600" b="1" dirty="0" err="1">
                <a:latin typeface="Arial" panose="020B0604020202020204" pitchFamily="34" charset="0"/>
                <a:cs typeface="Arial" panose="020B0604020202020204" pitchFamily="34" charset="0"/>
              </a:rPr>
              <a:t>Résultats</a:t>
            </a:r>
            <a:r>
              <a:rPr lang="en-US" sz="3600" b="1" dirty="0">
                <a:latin typeface="Arial" panose="020B0604020202020204" pitchFamily="34" charset="0"/>
                <a:cs typeface="Arial" panose="020B0604020202020204" pitchFamily="34" charset="0"/>
              </a:rPr>
              <a:t> du </a:t>
            </a:r>
            <a:r>
              <a:rPr lang="en-US" sz="3600" b="1" dirty="0" smtClean="0">
                <a:latin typeface="Arial" panose="020B0604020202020204" pitchFamily="34" charset="0"/>
                <a:cs typeface="Arial" panose="020B0604020202020204" pitchFamily="34" charset="0"/>
              </a:rPr>
              <a:t>questionnaire (suite)</a:t>
            </a:r>
            <a:endParaRPr lang="en-US" sz="1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976399831"/>
              </p:ext>
            </p:extLst>
          </p:nvPr>
        </p:nvGraphicFramePr>
        <p:xfrm>
          <a:off x="457200" y="1935296"/>
          <a:ext cx="8153400" cy="3886200"/>
        </p:xfrm>
        <a:graphic>
          <a:graphicData uri="http://schemas.openxmlformats.org/drawingml/2006/chart">
            <c:chart xmlns:c="http://schemas.openxmlformats.org/drawingml/2006/chart" xmlns:r="http://schemas.openxmlformats.org/officeDocument/2006/relationships" r:id="rId3"/>
          </a:graphicData>
        </a:graphic>
      </p:graphicFrame>
      <p:sp>
        <p:nvSpPr>
          <p:cNvPr id="3" name="Rectangle 2"/>
          <p:cNvSpPr/>
          <p:nvPr/>
        </p:nvSpPr>
        <p:spPr>
          <a:xfrm>
            <a:off x="0" y="1519535"/>
            <a:ext cx="9144000" cy="461665"/>
          </a:xfrm>
          <a:prstGeom prst="rect">
            <a:avLst/>
          </a:prstGeom>
        </p:spPr>
        <p:txBody>
          <a:bodyPr wrap="square">
            <a:spAutoFit/>
          </a:bodyPr>
          <a:lstStyle/>
          <a:p>
            <a:pPr algn="ctr"/>
            <a:r>
              <a:rPr lang="en-US" b="1" dirty="0">
                <a:solidFill>
                  <a:srgbClr val="3D2008"/>
                </a:solidFill>
                <a:latin typeface="+mj-lt"/>
              </a:rPr>
              <a:t>Pour </a:t>
            </a:r>
            <a:r>
              <a:rPr lang="en-US" b="1" dirty="0" err="1">
                <a:solidFill>
                  <a:srgbClr val="3D2008"/>
                </a:solidFill>
                <a:latin typeface="+mj-lt"/>
              </a:rPr>
              <a:t>quelles</a:t>
            </a:r>
            <a:r>
              <a:rPr lang="en-US" b="1" dirty="0">
                <a:solidFill>
                  <a:srgbClr val="3D2008"/>
                </a:solidFill>
                <a:latin typeface="+mj-lt"/>
              </a:rPr>
              <a:t> raisons </a:t>
            </a:r>
            <a:r>
              <a:rPr lang="en-US" b="1" dirty="0" err="1" smtClean="0">
                <a:solidFill>
                  <a:srgbClr val="3D2008"/>
                </a:solidFill>
                <a:latin typeface="+mj-lt"/>
              </a:rPr>
              <a:t>seriez-vous</a:t>
            </a:r>
            <a:r>
              <a:rPr lang="en-US" b="1" dirty="0" smtClean="0">
                <a:solidFill>
                  <a:srgbClr val="3D2008"/>
                </a:solidFill>
                <a:latin typeface="+mj-lt"/>
              </a:rPr>
              <a:t> </a:t>
            </a:r>
            <a:r>
              <a:rPr lang="en-US" b="1" dirty="0" err="1" smtClean="0">
                <a:solidFill>
                  <a:srgbClr val="3D2008"/>
                </a:solidFill>
                <a:latin typeface="+mj-lt"/>
              </a:rPr>
              <a:t>intéressé</a:t>
            </a:r>
            <a:r>
              <a:rPr lang="en-US" b="1" dirty="0" smtClean="0">
                <a:solidFill>
                  <a:srgbClr val="3D2008"/>
                </a:solidFill>
                <a:latin typeface="+mj-lt"/>
              </a:rPr>
              <a:t> par le </a:t>
            </a:r>
            <a:r>
              <a:rPr lang="en-US" b="1" dirty="0">
                <a:solidFill>
                  <a:srgbClr val="3D2008"/>
                </a:solidFill>
                <a:latin typeface="+mj-lt"/>
              </a:rPr>
              <a:t>Cloud?</a:t>
            </a:r>
            <a:endParaRPr lang="en-CA" b="1" dirty="0">
              <a:solidFill>
                <a:srgbClr val="3D2008"/>
              </a:solidFill>
              <a:latin typeface="+mj-lt"/>
            </a:endParaRPr>
          </a:p>
        </p:txBody>
      </p:sp>
    </p:spTree>
    <p:extLst>
      <p:ext uri="{BB962C8B-B14F-4D97-AF65-F5344CB8AC3E}">
        <p14:creationId xmlns:p14="http://schemas.microsoft.com/office/powerpoint/2010/main" val="26078452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err="1">
                <a:latin typeface="Arial" panose="020B0604020202020204" pitchFamily="34" charset="0"/>
                <a:cs typeface="Arial" panose="020B0604020202020204" pitchFamily="34" charset="0"/>
              </a:rPr>
              <a:t>Résultats</a:t>
            </a:r>
            <a:r>
              <a:rPr lang="en-US" sz="3600" b="1" dirty="0">
                <a:latin typeface="Arial" panose="020B0604020202020204" pitchFamily="34" charset="0"/>
                <a:cs typeface="Arial" panose="020B0604020202020204" pitchFamily="34" charset="0"/>
              </a:rPr>
              <a:t> du questionnaire (suite)</a:t>
            </a:r>
            <a:endParaRPr lang="en-CA"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12887479"/>
              </p:ext>
            </p:extLst>
          </p:nvPr>
        </p:nvGraphicFramePr>
        <p:xfrm>
          <a:off x="38100" y="1823930"/>
          <a:ext cx="9144000" cy="4500670"/>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533400" y="1295400"/>
            <a:ext cx="8153400" cy="757130"/>
          </a:xfrm>
          <a:prstGeom prst="rect">
            <a:avLst/>
          </a:prstGeom>
        </p:spPr>
        <p:txBody>
          <a:bodyPr wrap="square">
            <a:spAutoFit/>
          </a:bodyPr>
          <a:lstStyle/>
          <a:p>
            <a:pPr algn="ctr">
              <a:defRPr sz="2160" b="1" i="0" u="none" strike="noStrike" kern="1200" baseline="0">
                <a:solidFill>
                  <a:srgbClr val="000000"/>
                </a:solidFill>
                <a:latin typeface="+mn-lt"/>
                <a:ea typeface="+mn-ea"/>
                <a:cs typeface="+mn-cs"/>
              </a:defRPr>
            </a:pPr>
            <a:r>
              <a:rPr lang="en-US" b="1" dirty="0" err="1">
                <a:solidFill>
                  <a:srgbClr val="3D2008"/>
                </a:solidFill>
              </a:rPr>
              <a:t>Quelles</a:t>
            </a:r>
            <a:r>
              <a:rPr lang="en-US" b="1" dirty="0">
                <a:solidFill>
                  <a:srgbClr val="3D2008"/>
                </a:solidFill>
              </a:rPr>
              <a:t> </a:t>
            </a:r>
            <a:r>
              <a:rPr lang="en-US" b="1" dirty="0" err="1">
                <a:solidFill>
                  <a:srgbClr val="3D2008"/>
                </a:solidFill>
              </a:rPr>
              <a:t>sont</a:t>
            </a:r>
            <a:r>
              <a:rPr lang="en-US" b="1" dirty="0">
                <a:solidFill>
                  <a:srgbClr val="3D2008"/>
                </a:solidFill>
              </a:rPr>
              <a:t> les </a:t>
            </a:r>
            <a:r>
              <a:rPr lang="en-US" b="1" dirty="0" err="1">
                <a:solidFill>
                  <a:srgbClr val="3D2008"/>
                </a:solidFill>
              </a:rPr>
              <a:t>inquiétudes</a:t>
            </a:r>
            <a:r>
              <a:rPr lang="en-US" b="1" dirty="0">
                <a:solidFill>
                  <a:srgbClr val="3D2008"/>
                </a:solidFill>
              </a:rPr>
              <a:t> </a:t>
            </a:r>
            <a:r>
              <a:rPr lang="en-US" b="1" dirty="0" err="1">
                <a:solidFill>
                  <a:srgbClr val="3D2008"/>
                </a:solidFill>
              </a:rPr>
              <a:t>principales</a:t>
            </a:r>
            <a:r>
              <a:rPr lang="en-US" b="1" dirty="0">
                <a:solidFill>
                  <a:srgbClr val="3D2008"/>
                </a:solidFill>
              </a:rPr>
              <a:t> </a:t>
            </a:r>
            <a:r>
              <a:rPr lang="en-US" b="1" dirty="0" smtClean="0">
                <a:solidFill>
                  <a:srgbClr val="3D2008"/>
                </a:solidFill>
              </a:rPr>
              <a:t>qui </a:t>
            </a:r>
            <a:r>
              <a:rPr lang="en-US" b="1" dirty="0" err="1" smtClean="0">
                <a:solidFill>
                  <a:srgbClr val="3D2008"/>
                </a:solidFill>
              </a:rPr>
              <a:t>vous</a:t>
            </a:r>
            <a:r>
              <a:rPr lang="en-US" b="1" dirty="0" smtClean="0">
                <a:solidFill>
                  <a:srgbClr val="3D2008"/>
                </a:solidFill>
              </a:rPr>
              <a:t> </a:t>
            </a:r>
            <a:r>
              <a:rPr lang="en-US" b="1" dirty="0" err="1" smtClean="0">
                <a:solidFill>
                  <a:srgbClr val="3D2008"/>
                </a:solidFill>
              </a:rPr>
              <a:t>empèchent</a:t>
            </a:r>
            <a:r>
              <a:rPr lang="en-US" b="1" dirty="0" smtClean="0">
                <a:solidFill>
                  <a:srgbClr val="3D2008"/>
                </a:solidFill>
              </a:rPr>
              <a:t>  </a:t>
            </a:r>
            <a:r>
              <a:rPr lang="en-US" b="1" dirty="0" err="1" smtClean="0">
                <a:solidFill>
                  <a:srgbClr val="3D2008"/>
                </a:solidFill>
              </a:rPr>
              <a:t>d’utiliser</a:t>
            </a:r>
            <a:r>
              <a:rPr lang="en-US" b="1" dirty="0" smtClean="0">
                <a:solidFill>
                  <a:srgbClr val="3D2008"/>
                </a:solidFill>
              </a:rPr>
              <a:t> le </a:t>
            </a:r>
            <a:r>
              <a:rPr lang="en-US" b="1" dirty="0">
                <a:solidFill>
                  <a:srgbClr val="3D2008"/>
                </a:solidFill>
              </a:rPr>
              <a:t>Cloud?</a:t>
            </a:r>
          </a:p>
        </p:txBody>
      </p:sp>
    </p:spTree>
    <p:extLst>
      <p:ext uri="{BB962C8B-B14F-4D97-AF65-F5344CB8AC3E}">
        <p14:creationId xmlns:p14="http://schemas.microsoft.com/office/powerpoint/2010/main" val="39191186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
          <p:cNvSpPr>
            <a:spLocks noGrp="1" noChangeArrowheads="1"/>
          </p:cNvSpPr>
          <p:nvPr>
            <p:ph type="title"/>
          </p:nvPr>
        </p:nvSpPr>
        <p:spPr>
          <a:xfrm>
            <a:off x="323850" y="260350"/>
            <a:ext cx="8494713" cy="1141413"/>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3600" b="1" dirty="0" err="1">
                <a:latin typeface="Arial" panose="020B0604020202020204" pitchFamily="34" charset="0"/>
                <a:cs typeface="Arial" panose="020B0604020202020204" pitchFamily="34" charset="0"/>
              </a:rPr>
              <a:t>Résultats</a:t>
            </a:r>
            <a:r>
              <a:rPr lang="en-US" sz="3600" b="1" dirty="0">
                <a:latin typeface="Arial" panose="020B0604020202020204" pitchFamily="34" charset="0"/>
                <a:cs typeface="Arial" panose="020B0604020202020204" pitchFamily="34" charset="0"/>
              </a:rPr>
              <a:t> du questionnaire (suite)</a:t>
            </a:r>
            <a:endParaRPr lang="en-CA" sz="1600" b="1" dirty="0" smtClean="0">
              <a:solidFill>
                <a:schemeClr val="tx1"/>
              </a:solidFill>
              <a:latin typeface="Segoe UI Light" panose="020B0502040204020203" pitchFamily="34" charset="0"/>
              <a:cs typeface="Segoe UI Light" panose="020B0502040204020203" pitchFamily="34" charset="0"/>
            </a:endParaRPr>
          </a:p>
        </p:txBody>
      </p:sp>
      <p:graphicFrame>
        <p:nvGraphicFramePr>
          <p:cNvPr id="5" name="Chart 4"/>
          <p:cNvGraphicFramePr/>
          <p:nvPr>
            <p:extLst>
              <p:ext uri="{D42A27DB-BD31-4B8C-83A1-F6EECF244321}">
                <p14:modId xmlns:p14="http://schemas.microsoft.com/office/powerpoint/2010/main" val="1218609587"/>
              </p:ext>
            </p:extLst>
          </p:nvPr>
        </p:nvGraphicFramePr>
        <p:xfrm>
          <a:off x="-381000" y="1905000"/>
          <a:ext cx="5105400" cy="4648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 name="Chart 1"/>
          <p:cNvGraphicFramePr/>
          <p:nvPr>
            <p:extLst>
              <p:ext uri="{D42A27DB-BD31-4B8C-83A1-F6EECF244321}">
                <p14:modId xmlns:p14="http://schemas.microsoft.com/office/powerpoint/2010/main" val="1377826252"/>
              </p:ext>
            </p:extLst>
          </p:nvPr>
        </p:nvGraphicFramePr>
        <p:xfrm>
          <a:off x="4572000" y="1294289"/>
          <a:ext cx="4495800" cy="5029200"/>
        </p:xfrm>
        <a:graphic>
          <a:graphicData uri="http://schemas.openxmlformats.org/drawingml/2006/chart">
            <c:chart xmlns:c="http://schemas.openxmlformats.org/drawingml/2006/chart" xmlns:r="http://schemas.openxmlformats.org/officeDocument/2006/relationships" r:id="rId4"/>
          </a:graphicData>
        </a:graphic>
      </p:graphicFrame>
      <p:sp>
        <p:nvSpPr>
          <p:cNvPr id="3" name="Rectangle 2"/>
          <p:cNvSpPr/>
          <p:nvPr/>
        </p:nvSpPr>
        <p:spPr>
          <a:xfrm>
            <a:off x="1600200" y="1320297"/>
            <a:ext cx="6019800" cy="461665"/>
          </a:xfrm>
          <a:prstGeom prst="rect">
            <a:avLst/>
          </a:prstGeom>
        </p:spPr>
        <p:txBody>
          <a:bodyPr wrap="square">
            <a:spAutoFit/>
          </a:bodyPr>
          <a:lstStyle/>
          <a:p>
            <a:r>
              <a:rPr lang="en-CA" b="1" dirty="0" smtClean="0">
                <a:solidFill>
                  <a:srgbClr val="3D2008"/>
                </a:solidFill>
                <a:latin typeface="+mj-lt"/>
                <a:cs typeface="Segoe UI Light" panose="020B0502040204020203" pitchFamily="34" charset="0"/>
              </a:rPr>
              <a:t>Types </a:t>
            </a:r>
            <a:r>
              <a:rPr lang="en-CA" b="1" dirty="0">
                <a:solidFill>
                  <a:srgbClr val="3D2008"/>
                </a:solidFill>
                <a:latin typeface="+mj-lt"/>
                <a:cs typeface="Segoe UI Light" panose="020B0502040204020203" pitchFamily="34" charset="0"/>
              </a:rPr>
              <a:t>de Cloud et </a:t>
            </a:r>
            <a:r>
              <a:rPr lang="en-CA" b="1" dirty="0" smtClean="0">
                <a:solidFill>
                  <a:srgbClr val="3D2008"/>
                </a:solidFill>
                <a:latin typeface="+mj-lt"/>
                <a:cs typeface="Segoe UI Light" panose="020B0502040204020203" pitchFamily="34" charset="0"/>
              </a:rPr>
              <a:t>type de </a:t>
            </a:r>
            <a:r>
              <a:rPr lang="en-CA" b="1" dirty="0">
                <a:solidFill>
                  <a:srgbClr val="3D2008"/>
                </a:solidFill>
                <a:latin typeface="+mj-lt"/>
                <a:cs typeface="Segoe UI Light" panose="020B0502040204020203" pitchFamily="34" charset="0"/>
              </a:rPr>
              <a:t>services du Cloud </a:t>
            </a:r>
            <a:endParaRPr lang="en-CA" dirty="0">
              <a:solidFill>
                <a:srgbClr val="3D2008"/>
              </a:solidFill>
              <a:latin typeface="+mj-lt"/>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3600" b="1" dirty="0" err="1">
                <a:latin typeface="Arial" panose="020B0604020202020204" pitchFamily="34" charset="0"/>
                <a:cs typeface="Arial" panose="020B0604020202020204" pitchFamily="34" charset="0"/>
              </a:rPr>
              <a:t>Résultats</a:t>
            </a:r>
            <a:r>
              <a:rPr lang="en-US" sz="3600" b="1" dirty="0">
                <a:latin typeface="Arial" panose="020B0604020202020204" pitchFamily="34" charset="0"/>
                <a:cs typeface="Arial" panose="020B0604020202020204" pitchFamily="34" charset="0"/>
              </a:rPr>
              <a:t> du questionnaire (suite)</a:t>
            </a:r>
            <a:endParaRPr lang="en-US"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008559533"/>
              </p:ext>
            </p:extLst>
          </p:nvPr>
        </p:nvGraphicFramePr>
        <p:xfrm>
          <a:off x="684213" y="1219200"/>
          <a:ext cx="7769225" cy="4378324"/>
        </p:xfrm>
        <a:graphic>
          <a:graphicData uri="http://schemas.openxmlformats.org/drawingml/2006/chart">
            <c:chart xmlns:c="http://schemas.openxmlformats.org/drawingml/2006/chart" xmlns:r="http://schemas.openxmlformats.org/officeDocument/2006/relationships" r:id="rId3"/>
          </a:graphicData>
        </a:graphic>
      </p:graphicFrame>
      <p:sp>
        <p:nvSpPr>
          <p:cNvPr id="3" name="Rectangle 2"/>
          <p:cNvSpPr/>
          <p:nvPr/>
        </p:nvSpPr>
        <p:spPr>
          <a:xfrm>
            <a:off x="762000" y="1219200"/>
            <a:ext cx="7467600" cy="769441"/>
          </a:xfrm>
          <a:prstGeom prst="rect">
            <a:avLst/>
          </a:prstGeom>
        </p:spPr>
        <p:txBody>
          <a:bodyPr wrap="square">
            <a:spAutoFit/>
          </a:bodyPr>
          <a:lstStyle/>
          <a:p>
            <a:pPr algn="ctr">
              <a:defRPr sz="2400" b="1" i="0" u="none" strike="noStrike" kern="1200" baseline="0">
                <a:solidFill>
                  <a:prstClr val="black"/>
                </a:solidFill>
                <a:latin typeface="+mj-lt"/>
                <a:ea typeface="+mn-ea"/>
                <a:cs typeface="+mn-cs"/>
              </a:defRPr>
            </a:pPr>
            <a:r>
              <a:rPr lang="en-US" sz="2200" b="1" dirty="0" err="1">
                <a:solidFill>
                  <a:srgbClr val="3D2008"/>
                </a:solidFill>
                <a:latin typeface="Times New Roman" panose="02020603050405020304" pitchFamily="18" charset="0"/>
                <a:ea typeface="Tahoma" panose="020B0604030504040204" pitchFamily="34" charset="0"/>
                <a:cs typeface="Times New Roman" panose="02020603050405020304" pitchFamily="18" charset="0"/>
              </a:rPr>
              <a:t>Avez-vous</a:t>
            </a:r>
            <a:r>
              <a:rPr lang="en-US" sz="2200" b="1" dirty="0">
                <a:solidFill>
                  <a:srgbClr val="3D2008"/>
                </a:solidFill>
                <a:latin typeface="Times New Roman" panose="02020603050405020304" pitchFamily="18" charset="0"/>
                <a:ea typeface="Tahoma" panose="020B0604030504040204" pitchFamily="34" charset="0"/>
                <a:cs typeface="Times New Roman" panose="02020603050405020304" pitchFamily="18" charset="0"/>
              </a:rPr>
              <a:t> </a:t>
            </a:r>
            <a:r>
              <a:rPr lang="en-US" sz="2200" b="1" dirty="0" err="1">
                <a:solidFill>
                  <a:srgbClr val="3D2008"/>
                </a:solidFill>
                <a:latin typeface="Times New Roman" panose="02020603050405020304" pitchFamily="18" charset="0"/>
                <a:ea typeface="Tahoma" panose="020B0604030504040204" pitchFamily="34" charset="0"/>
                <a:cs typeface="Times New Roman" panose="02020603050405020304" pitchFamily="18" charset="0"/>
              </a:rPr>
              <a:t>négocier</a:t>
            </a:r>
            <a:r>
              <a:rPr lang="en-US" sz="2200" b="1" dirty="0">
                <a:solidFill>
                  <a:srgbClr val="3D2008"/>
                </a:solidFill>
                <a:latin typeface="Times New Roman" panose="02020603050405020304" pitchFamily="18" charset="0"/>
                <a:ea typeface="Tahoma" panose="020B0604030504040204" pitchFamily="34" charset="0"/>
                <a:cs typeface="Times New Roman" panose="02020603050405020304" pitchFamily="18" charset="0"/>
              </a:rPr>
              <a:t> un accord de service avec le </a:t>
            </a:r>
            <a:r>
              <a:rPr lang="en-US" sz="2200" b="1" dirty="0" err="1">
                <a:solidFill>
                  <a:srgbClr val="3D2008"/>
                </a:solidFill>
                <a:latin typeface="Times New Roman" panose="02020603050405020304" pitchFamily="18" charset="0"/>
                <a:ea typeface="Tahoma" panose="020B0604030504040204" pitchFamily="34" charset="0"/>
                <a:cs typeface="Times New Roman" panose="02020603050405020304" pitchFamily="18" charset="0"/>
              </a:rPr>
              <a:t>fournisseur</a:t>
            </a:r>
            <a:r>
              <a:rPr lang="en-US" sz="2200" b="1" dirty="0">
                <a:solidFill>
                  <a:srgbClr val="3D2008"/>
                </a:solidFill>
                <a:latin typeface="Times New Roman" panose="02020603050405020304" pitchFamily="18" charset="0"/>
                <a:ea typeface="Tahoma" panose="020B0604030504040204" pitchFamily="34" charset="0"/>
                <a:cs typeface="Times New Roman" panose="02020603050405020304" pitchFamily="18" charset="0"/>
              </a:rPr>
              <a:t> du Cloud?</a:t>
            </a:r>
          </a:p>
        </p:txBody>
      </p:sp>
    </p:spTree>
    <p:extLst>
      <p:ext uri="{BB962C8B-B14F-4D97-AF65-F5344CB8AC3E}">
        <p14:creationId xmlns:p14="http://schemas.microsoft.com/office/powerpoint/2010/main" val="33930014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3600" b="1" dirty="0" err="1">
                <a:latin typeface="Arial" panose="020B0604020202020204" pitchFamily="34" charset="0"/>
                <a:cs typeface="Arial" panose="020B0604020202020204" pitchFamily="34" charset="0"/>
              </a:rPr>
              <a:t>Résultats</a:t>
            </a:r>
            <a:r>
              <a:rPr lang="en-US" sz="3600" b="1" dirty="0">
                <a:latin typeface="Arial" panose="020B0604020202020204" pitchFamily="34" charset="0"/>
                <a:cs typeface="Arial" panose="020B0604020202020204" pitchFamily="34" charset="0"/>
              </a:rPr>
              <a:t> du questionnaire (suite)</a:t>
            </a:r>
            <a:endParaRPr lang="en-US" sz="3600" dirty="0"/>
          </a:p>
        </p:txBody>
      </p:sp>
      <p:sp>
        <p:nvSpPr>
          <p:cNvPr id="3" name="Content Placeholder 2"/>
          <p:cNvSpPr>
            <a:spLocks noGrp="1"/>
          </p:cNvSpPr>
          <p:nvPr>
            <p:ph idx="1"/>
          </p:nvPr>
        </p:nvSpPr>
        <p:spPr>
          <a:xfrm>
            <a:off x="228600" y="1219200"/>
            <a:ext cx="8839200" cy="4302125"/>
          </a:xfrm>
        </p:spPr>
        <p:txBody>
          <a:bodyPr/>
          <a:lstStyle/>
          <a:p>
            <a:pPr algn="ctr"/>
            <a:r>
              <a:rPr lang="en-CA" sz="2300" b="1" dirty="0" err="1" smtClean="0"/>
              <a:t>Quels</a:t>
            </a:r>
            <a:r>
              <a:rPr lang="en-CA" sz="2300" b="1" dirty="0" smtClean="0"/>
              <a:t> </a:t>
            </a:r>
            <a:r>
              <a:rPr lang="en-CA" sz="2300" b="1" dirty="0" err="1" smtClean="0"/>
              <a:t>sont</a:t>
            </a:r>
            <a:r>
              <a:rPr lang="en-CA" sz="2300" b="1" dirty="0" smtClean="0"/>
              <a:t> les </a:t>
            </a:r>
            <a:r>
              <a:rPr lang="en-CA" sz="2300" b="1" dirty="0" err="1" smtClean="0"/>
              <a:t>problèmes</a:t>
            </a:r>
            <a:r>
              <a:rPr lang="en-CA" sz="2300" b="1" dirty="0" smtClean="0"/>
              <a:t> </a:t>
            </a:r>
            <a:r>
              <a:rPr lang="en-CA" sz="2300" b="1" dirty="0" err="1" smtClean="0"/>
              <a:t>rencontrés</a:t>
            </a:r>
            <a:r>
              <a:rPr lang="en-CA" sz="2300" b="1" dirty="0" smtClean="0"/>
              <a:t> avec le Cloud?</a:t>
            </a:r>
            <a:endParaRPr lang="en-CA" sz="2300" b="1" dirty="0"/>
          </a:p>
        </p:txBody>
      </p:sp>
      <p:graphicFrame>
        <p:nvGraphicFramePr>
          <p:cNvPr id="4" name="Chart 3"/>
          <p:cNvGraphicFramePr/>
          <p:nvPr>
            <p:extLst>
              <p:ext uri="{D42A27DB-BD31-4B8C-83A1-F6EECF244321}">
                <p14:modId xmlns:p14="http://schemas.microsoft.com/office/powerpoint/2010/main" val="2078987355"/>
              </p:ext>
            </p:extLst>
          </p:nvPr>
        </p:nvGraphicFramePr>
        <p:xfrm>
          <a:off x="381000" y="1524000"/>
          <a:ext cx="8305800" cy="4470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856597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323850" y="260350"/>
            <a:ext cx="8494713" cy="1141413"/>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sz="3600" b="1" smtClean="0">
                <a:latin typeface="Arial" panose="020B0604020202020204" pitchFamily="34" charset="0"/>
                <a:cs typeface="Arial" panose="020B0604020202020204" pitchFamily="34" charset="0"/>
              </a:rPr>
              <a:t>Entrevues avec les fournisseurs</a:t>
            </a:r>
            <a:endParaRPr lang="en-CA" sz="3600" b="1" dirty="0" smtClean="0">
              <a:latin typeface="Arial" panose="020B0604020202020204" pitchFamily="34" charset="0"/>
              <a:cs typeface="Arial" panose="020B0604020202020204" pitchFamily="34" charset="0"/>
            </a:endParaRPr>
          </a:p>
        </p:txBody>
      </p:sp>
      <p:sp>
        <p:nvSpPr>
          <p:cNvPr id="29699" name="Rectangle 2"/>
          <p:cNvSpPr>
            <a:spLocks noGrp="1" noChangeArrowheads="1"/>
          </p:cNvSpPr>
          <p:nvPr>
            <p:ph type="body" idx="1"/>
          </p:nvPr>
        </p:nvSpPr>
        <p:spPr>
          <a:xfrm>
            <a:off x="152400" y="1219200"/>
            <a:ext cx="8686800" cy="4332287"/>
          </a:xfrm>
        </p:spPr>
        <p:txBody>
          <a:bodyPr>
            <a:noAutofit/>
          </a:bodyPr>
          <a:lstStyle/>
          <a:p>
            <a:pPr marL="720725" lvl="1" indent="-457200">
              <a:spcBef>
                <a:spcPts val="0"/>
              </a:spcBef>
              <a:buClrTx/>
              <a:buFont typeface="Arial" panose="020B0604020202020204" pitchFamily="34"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dirty="0" smtClean="0">
                <a:latin typeface="+mj-lt"/>
                <a:cs typeface="BrowalliaUPC" panose="020B0604020202020204" pitchFamily="34" charset="-34"/>
              </a:rPr>
              <a:t>8 </a:t>
            </a:r>
            <a:r>
              <a:rPr lang="en-CA" dirty="0" err="1" smtClean="0">
                <a:latin typeface="+mj-lt"/>
                <a:cs typeface="BrowalliaUPC" panose="020B0604020202020204" pitchFamily="34" charset="-34"/>
              </a:rPr>
              <a:t>entrevues</a:t>
            </a:r>
            <a:r>
              <a:rPr lang="en-CA" dirty="0" smtClean="0">
                <a:latin typeface="+mj-lt"/>
                <a:cs typeface="BrowalliaUPC" panose="020B0604020202020204" pitchFamily="34" charset="-34"/>
              </a:rPr>
              <a:t> semi-</a:t>
            </a:r>
            <a:r>
              <a:rPr lang="en-CA" dirty="0" err="1" smtClean="0">
                <a:latin typeface="+mj-lt"/>
                <a:cs typeface="BrowalliaUPC" panose="020B0604020202020204" pitchFamily="34" charset="-34"/>
              </a:rPr>
              <a:t>structurés</a:t>
            </a:r>
            <a:r>
              <a:rPr lang="en-CA" dirty="0" smtClean="0">
                <a:latin typeface="+mj-lt"/>
                <a:cs typeface="BrowalliaUPC" panose="020B0604020202020204" pitchFamily="34" charset="-34"/>
              </a:rPr>
              <a:t> avec des </a:t>
            </a:r>
            <a:r>
              <a:rPr lang="en-CA" dirty="0" err="1" smtClean="0">
                <a:latin typeface="+mj-lt"/>
                <a:cs typeface="BrowalliaUPC" panose="020B0604020202020204" pitchFamily="34" charset="-34"/>
              </a:rPr>
              <a:t>représentants</a:t>
            </a:r>
            <a:r>
              <a:rPr lang="en-CA" dirty="0" smtClean="0">
                <a:latin typeface="+mj-lt"/>
                <a:cs typeface="BrowalliaUPC" panose="020B0604020202020204" pitchFamily="34" charset="-34"/>
              </a:rPr>
              <a:t> des </a:t>
            </a:r>
            <a:r>
              <a:rPr lang="en-CA" dirty="0" err="1" smtClean="0">
                <a:latin typeface="+mj-lt"/>
                <a:cs typeface="BrowalliaUPC" panose="020B0604020202020204" pitchFamily="34" charset="-34"/>
              </a:rPr>
              <a:t>fournisseurs</a:t>
            </a:r>
            <a:r>
              <a:rPr lang="en-CA" dirty="0" smtClean="0">
                <a:latin typeface="+mj-lt"/>
                <a:cs typeface="BrowalliaUPC" panose="020B0604020202020204" pitchFamily="34" charset="-34"/>
              </a:rPr>
              <a:t> du Cloud,</a:t>
            </a:r>
          </a:p>
          <a:p>
            <a:pPr marL="720725" lvl="1" indent="-457200">
              <a:spcBef>
                <a:spcPts val="0"/>
              </a:spcBef>
              <a:buClrTx/>
              <a:buFont typeface="Arial" panose="020B0604020202020204" pitchFamily="34"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dirty="0" smtClean="0">
                <a:latin typeface="+mj-lt"/>
                <a:cs typeface="BrowalliaUPC" panose="020B0604020202020204" pitchFamily="34" charset="-34"/>
              </a:rPr>
              <a:t>3 </a:t>
            </a:r>
            <a:r>
              <a:rPr lang="en-CA" dirty="0" err="1" smtClean="0">
                <a:latin typeface="+mj-lt"/>
                <a:cs typeface="BrowalliaUPC" panose="020B0604020202020204" pitchFamily="34" charset="-34"/>
              </a:rPr>
              <a:t>régions</a:t>
            </a:r>
            <a:r>
              <a:rPr lang="en-CA" dirty="0" smtClean="0">
                <a:latin typeface="+mj-lt"/>
                <a:cs typeface="BrowalliaUPC" panose="020B0604020202020204" pitchFamily="34" charset="-34"/>
              </a:rPr>
              <a:t> </a:t>
            </a:r>
            <a:r>
              <a:rPr lang="en-CA" dirty="0" err="1" smtClean="0">
                <a:latin typeface="+mj-lt"/>
                <a:cs typeface="BrowalliaUPC" panose="020B0604020202020204" pitchFamily="34" charset="-34"/>
              </a:rPr>
              <a:t>géographiques</a:t>
            </a:r>
            <a:r>
              <a:rPr lang="en-CA" dirty="0" smtClean="0">
                <a:latin typeface="+mj-lt"/>
                <a:cs typeface="BrowalliaUPC" panose="020B0604020202020204" pitchFamily="34" charset="-34"/>
              </a:rPr>
              <a:t>: </a:t>
            </a:r>
            <a:r>
              <a:rPr lang="en-CA" dirty="0" err="1" smtClean="0">
                <a:latin typeface="+mj-lt"/>
                <a:cs typeface="BrowalliaUPC" panose="020B0604020202020204" pitchFamily="34" charset="-34"/>
              </a:rPr>
              <a:t>États</a:t>
            </a:r>
            <a:r>
              <a:rPr lang="en-CA" dirty="0" smtClean="0">
                <a:latin typeface="+mj-lt"/>
                <a:cs typeface="BrowalliaUPC" panose="020B0604020202020204" pitchFamily="34" charset="-34"/>
              </a:rPr>
              <a:t>-Unis, Suisse, Chine </a:t>
            </a:r>
          </a:p>
          <a:p>
            <a:pPr marL="720725" lvl="1" indent="-457200">
              <a:spcBef>
                <a:spcPts val="0"/>
              </a:spcBef>
              <a:buClrTx/>
              <a:buFont typeface="Arial" panose="020B0604020202020204" pitchFamily="34"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CA" dirty="0" smtClean="0">
              <a:latin typeface="+mj-lt"/>
              <a:cs typeface="BrowalliaUPC" panose="020B0604020202020204" pitchFamily="34" charset="-34"/>
            </a:endParaRPr>
          </a:p>
          <a:p>
            <a:pPr marL="263525" lvl="1" indent="0">
              <a:spcBef>
                <a:spcPts val="0"/>
              </a:spcBef>
              <a:buClrTx/>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dirty="0" smtClean="0">
                <a:latin typeface="+mj-lt"/>
                <a:cs typeface="BrowalliaUPC" panose="020B0604020202020204" pitchFamily="34" charset="-34"/>
              </a:rPr>
              <a:t>Les </a:t>
            </a:r>
            <a:r>
              <a:rPr lang="en-CA" dirty="0" err="1" smtClean="0">
                <a:latin typeface="+mj-lt"/>
                <a:cs typeface="BrowalliaUPC" panose="020B0604020202020204" pitchFamily="34" charset="-34"/>
              </a:rPr>
              <a:t>résultats</a:t>
            </a:r>
            <a:r>
              <a:rPr lang="en-CA" dirty="0" smtClean="0">
                <a:latin typeface="+mj-lt"/>
                <a:cs typeface="BrowalliaUPC" panose="020B0604020202020204" pitchFamily="34" charset="-34"/>
              </a:rPr>
              <a:t> </a:t>
            </a:r>
            <a:r>
              <a:rPr lang="en-CA" dirty="0" err="1" smtClean="0">
                <a:latin typeface="+mj-lt"/>
                <a:cs typeface="BrowalliaUPC" panose="020B0604020202020204" pitchFamily="34" charset="-34"/>
              </a:rPr>
              <a:t>préliminaires</a:t>
            </a:r>
            <a:r>
              <a:rPr lang="en-CA" dirty="0" smtClean="0">
                <a:latin typeface="+mj-lt"/>
                <a:cs typeface="BrowalliaUPC" panose="020B0604020202020204" pitchFamily="34" charset="-34"/>
              </a:rPr>
              <a:t> </a:t>
            </a:r>
            <a:r>
              <a:rPr lang="en-CA" dirty="0" err="1" smtClean="0">
                <a:latin typeface="+mj-lt"/>
                <a:cs typeface="BrowalliaUPC" panose="020B0604020202020204" pitchFamily="34" charset="-34"/>
              </a:rPr>
              <a:t>indiquent</a:t>
            </a:r>
            <a:r>
              <a:rPr lang="en-CA" dirty="0" smtClean="0">
                <a:latin typeface="+mj-lt"/>
                <a:cs typeface="BrowalliaUPC" panose="020B0604020202020204" pitchFamily="34" charset="-34"/>
              </a:rPr>
              <a:t> </a:t>
            </a:r>
            <a:r>
              <a:rPr lang="en-CA" dirty="0" err="1" smtClean="0">
                <a:latin typeface="+mj-lt"/>
                <a:cs typeface="BrowalliaUPC" panose="020B0604020202020204" pitchFamily="34" charset="-34"/>
              </a:rPr>
              <a:t>que</a:t>
            </a:r>
            <a:r>
              <a:rPr lang="en-CA" dirty="0" smtClean="0">
                <a:latin typeface="+mj-lt"/>
                <a:cs typeface="BrowalliaUPC" panose="020B0604020202020204" pitchFamily="34" charset="-34"/>
              </a:rPr>
              <a:t> les </a:t>
            </a:r>
            <a:r>
              <a:rPr lang="en-CA" dirty="0" err="1" smtClean="0">
                <a:latin typeface="+mj-lt"/>
                <a:cs typeface="BrowalliaUPC" panose="020B0604020202020204" pitchFamily="34" charset="-34"/>
              </a:rPr>
              <a:t>fournisseurs</a:t>
            </a:r>
            <a:r>
              <a:rPr lang="en-CA" dirty="0" smtClean="0">
                <a:latin typeface="+mj-lt"/>
                <a:cs typeface="BrowalliaUPC" panose="020B0604020202020204" pitchFamily="34" charset="-34"/>
              </a:rPr>
              <a:t> </a:t>
            </a:r>
            <a:r>
              <a:rPr lang="en-CA" dirty="0" err="1" smtClean="0">
                <a:latin typeface="+mj-lt"/>
                <a:cs typeface="BrowalliaUPC" panose="020B0604020202020204" pitchFamily="34" charset="-34"/>
              </a:rPr>
              <a:t>répondent</a:t>
            </a:r>
            <a:r>
              <a:rPr lang="en-CA" dirty="0" smtClean="0">
                <a:latin typeface="+mj-lt"/>
                <a:cs typeface="BrowalliaUPC" panose="020B0604020202020204" pitchFamily="34" charset="-34"/>
              </a:rPr>
              <a:t> aux </a:t>
            </a:r>
            <a:r>
              <a:rPr lang="en-CA" dirty="0" err="1" smtClean="0">
                <a:latin typeface="+mj-lt"/>
                <a:cs typeface="BrowalliaUPC" panose="020B0604020202020204" pitchFamily="34" charset="-34"/>
              </a:rPr>
              <a:t>inquiétudes</a:t>
            </a:r>
            <a:r>
              <a:rPr lang="en-CA" dirty="0" smtClean="0">
                <a:latin typeface="+mj-lt"/>
                <a:cs typeface="BrowalliaUPC" panose="020B0604020202020204" pitchFamily="34" charset="-34"/>
              </a:rPr>
              <a:t> des </a:t>
            </a:r>
            <a:r>
              <a:rPr lang="en-CA" dirty="0" err="1" smtClean="0">
                <a:latin typeface="+mj-lt"/>
                <a:cs typeface="BrowalliaUPC" panose="020B0604020202020204" pitchFamily="34" charset="-34"/>
              </a:rPr>
              <a:t>utilisateurs</a:t>
            </a:r>
            <a:r>
              <a:rPr lang="en-CA" dirty="0" smtClean="0">
                <a:latin typeface="+mj-lt"/>
                <a:cs typeface="BrowalliaUPC" panose="020B0604020202020204" pitchFamily="34" charset="-34"/>
              </a:rPr>
              <a:t> quant à </a:t>
            </a:r>
            <a:r>
              <a:rPr lang="en-CA" dirty="0" err="1" smtClean="0">
                <a:latin typeface="+mj-lt"/>
                <a:cs typeface="BrowalliaUPC" panose="020B0604020202020204" pitchFamily="34" charset="-34"/>
              </a:rPr>
              <a:t>l’entreposage</a:t>
            </a:r>
            <a:r>
              <a:rPr lang="en-CA" dirty="0" smtClean="0">
                <a:latin typeface="+mj-lt"/>
                <a:cs typeface="BrowalliaUPC" panose="020B0604020202020204" pitchFamily="34" charset="-34"/>
              </a:rPr>
              <a:t> des </a:t>
            </a:r>
            <a:r>
              <a:rPr lang="en-CA" dirty="0" err="1" smtClean="0">
                <a:latin typeface="+mj-lt"/>
                <a:cs typeface="BrowalliaUPC" panose="020B0604020202020204" pitchFamily="34" charset="-34"/>
              </a:rPr>
              <a:t>données</a:t>
            </a:r>
            <a:r>
              <a:rPr lang="en-CA" dirty="0" smtClean="0">
                <a:latin typeface="+mj-lt"/>
                <a:cs typeface="BrowalliaUPC" panose="020B0604020202020204" pitchFamily="34" charset="-34"/>
              </a:rPr>
              <a:t> </a:t>
            </a:r>
            <a:r>
              <a:rPr lang="en-CA" dirty="0" err="1" smtClean="0">
                <a:latin typeface="+mj-lt"/>
                <a:cs typeface="BrowalliaUPC" panose="020B0604020202020204" pitchFamily="34" charset="-34"/>
              </a:rPr>
              <a:t>dans</a:t>
            </a:r>
            <a:r>
              <a:rPr lang="en-CA" dirty="0" smtClean="0">
                <a:latin typeface="+mj-lt"/>
                <a:cs typeface="BrowalliaUPC" panose="020B0604020202020204" pitchFamily="34" charset="-34"/>
              </a:rPr>
              <a:t> le Cloud :</a:t>
            </a:r>
          </a:p>
          <a:p>
            <a:pPr marL="914400" lvl="1" indent="-365760">
              <a:spcBef>
                <a:spcPts val="0"/>
              </a:spcBef>
              <a:buFont typeface="Times New Roman" panose="02020603050405020304" pitchFamily="18" charset="0"/>
              <a:buChar char="•"/>
              <a:tabLst>
                <a:tab pos="342900" algn="l"/>
                <a:tab pos="447675" algn="l"/>
                <a:tab pos="896938" algn="l"/>
                <a:tab pos="1346200" algn="l"/>
                <a:tab pos="1795463" algn="l"/>
                <a:tab pos="1828800"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sz="2200" dirty="0" smtClean="0">
                <a:latin typeface="+mj-lt"/>
                <a:cs typeface="BrowalliaUPC" panose="020B0604020202020204" pitchFamily="34" charset="-34"/>
              </a:rPr>
              <a:t>La </a:t>
            </a:r>
            <a:r>
              <a:rPr lang="en-CA" sz="2200" dirty="0" err="1" smtClean="0">
                <a:latin typeface="+mj-lt"/>
                <a:cs typeface="BrowalliaUPC" panose="020B0604020202020204" pitchFamily="34" charset="-34"/>
              </a:rPr>
              <a:t>sauvegarde</a:t>
            </a:r>
            <a:r>
              <a:rPr lang="en-CA" sz="2200" dirty="0" smtClean="0">
                <a:latin typeface="+mj-lt"/>
                <a:cs typeface="BrowalliaUPC" panose="020B0604020202020204" pitchFamily="34" charset="-34"/>
              </a:rPr>
              <a:t> des </a:t>
            </a:r>
            <a:r>
              <a:rPr lang="en-CA" sz="2200" dirty="0" err="1" smtClean="0">
                <a:latin typeface="+mj-lt"/>
                <a:cs typeface="BrowalliaUPC" panose="020B0604020202020204" pitchFamily="34" charset="-34"/>
              </a:rPr>
              <a:t>données</a:t>
            </a:r>
            <a:r>
              <a:rPr lang="en-CA" sz="2200" dirty="0" smtClean="0">
                <a:latin typeface="+mj-lt"/>
                <a:cs typeface="BrowalliaUPC" panose="020B0604020202020204" pitchFamily="34" charset="-34"/>
              </a:rPr>
              <a:t>; </a:t>
            </a:r>
          </a:p>
          <a:p>
            <a:pPr marL="914400" lvl="1" indent="-365760">
              <a:spcBef>
                <a:spcPts val="0"/>
              </a:spcBef>
              <a:buFont typeface="Times New Roman" panose="02020603050405020304" pitchFamily="18"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sz="2200" dirty="0" smtClean="0">
                <a:latin typeface="+mj-lt"/>
                <a:cs typeface="BrowalliaUPC" panose="020B0604020202020204" pitchFamily="34" charset="-34"/>
              </a:rPr>
              <a:t>Le </a:t>
            </a:r>
            <a:r>
              <a:rPr lang="en-CA" sz="2200" dirty="0" err="1" smtClean="0">
                <a:latin typeface="+mj-lt"/>
                <a:cs typeface="BrowalliaUPC" panose="020B0604020202020204" pitchFamily="34" charset="-34"/>
              </a:rPr>
              <a:t>chiffrement</a:t>
            </a:r>
            <a:r>
              <a:rPr lang="en-CA" sz="2200" dirty="0" smtClean="0">
                <a:latin typeface="+mj-lt"/>
                <a:cs typeface="BrowalliaUPC" panose="020B0604020202020204" pitchFamily="34" charset="-34"/>
              </a:rPr>
              <a:t> des </a:t>
            </a:r>
            <a:r>
              <a:rPr lang="en-CA" sz="2200" dirty="0" err="1" smtClean="0">
                <a:latin typeface="+mj-lt"/>
                <a:cs typeface="BrowalliaUPC" panose="020B0604020202020204" pitchFamily="34" charset="-34"/>
              </a:rPr>
              <a:t>données</a:t>
            </a:r>
            <a:r>
              <a:rPr lang="en-CA" sz="2200" dirty="0" smtClean="0">
                <a:latin typeface="+mj-lt"/>
                <a:cs typeface="BrowalliaUPC" panose="020B0604020202020204" pitchFamily="34" charset="-34"/>
              </a:rPr>
              <a:t> </a:t>
            </a:r>
            <a:r>
              <a:rPr lang="en-CA" sz="2200" dirty="0" err="1" smtClean="0">
                <a:latin typeface="+mj-lt"/>
                <a:cs typeface="BrowalliaUPC" panose="020B0604020202020204" pitchFamily="34" charset="-34"/>
              </a:rPr>
              <a:t>entreposées</a:t>
            </a:r>
            <a:r>
              <a:rPr lang="en-CA" sz="2200" dirty="0" smtClean="0">
                <a:latin typeface="+mj-lt"/>
                <a:cs typeface="BrowalliaUPC" panose="020B0604020202020204" pitchFamily="34" charset="-34"/>
              </a:rPr>
              <a:t>; </a:t>
            </a:r>
          </a:p>
          <a:p>
            <a:pPr marL="914400" lvl="1" indent="-365760">
              <a:spcBef>
                <a:spcPts val="0"/>
              </a:spcBef>
              <a:buFont typeface="Times New Roman" panose="02020603050405020304" pitchFamily="18"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sz="2200" dirty="0" err="1" smtClean="0">
                <a:latin typeface="+mj-lt"/>
                <a:cs typeface="BrowalliaUPC" panose="020B0604020202020204" pitchFamily="34" charset="-34"/>
              </a:rPr>
              <a:t>L’accès</a:t>
            </a:r>
            <a:r>
              <a:rPr lang="en-CA" sz="2200" dirty="0" smtClean="0">
                <a:latin typeface="+mj-lt"/>
                <a:cs typeface="BrowalliaUPC" panose="020B0604020202020204" pitchFamily="34" charset="-34"/>
              </a:rPr>
              <a:t> aux </a:t>
            </a:r>
            <a:r>
              <a:rPr lang="en-CA" sz="2200" dirty="0" err="1" smtClean="0">
                <a:latin typeface="+mj-lt"/>
                <a:cs typeface="BrowalliaUPC" panose="020B0604020202020204" pitchFamily="34" charset="-34"/>
              </a:rPr>
              <a:t>données</a:t>
            </a:r>
            <a:r>
              <a:rPr lang="en-CA" sz="2200" dirty="0" smtClean="0">
                <a:latin typeface="+mj-lt"/>
                <a:cs typeface="BrowalliaUPC" panose="020B0604020202020204" pitchFamily="34" charset="-34"/>
              </a:rPr>
              <a:t> </a:t>
            </a:r>
            <a:r>
              <a:rPr lang="en-CA" sz="2200" dirty="0" err="1" smtClean="0">
                <a:latin typeface="+mj-lt"/>
                <a:cs typeface="BrowalliaUPC" panose="020B0604020202020204" pitchFamily="34" charset="-34"/>
              </a:rPr>
              <a:t>dans</a:t>
            </a:r>
            <a:r>
              <a:rPr lang="en-CA" sz="2200" dirty="0" smtClean="0">
                <a:latin typeface="+mj-lt"/>
                <a:cs typeface="BrowalliaUPC" panose="020B0604020202020204" pitchFamily="34" charset="-34"/>
              </a:rPr>
              <a:t> le Cloud; et  </a:t>
            </a:r>
          </a:p>
          <a:p>
            <a:pPr marL="914400" lvl="1" indent="-365760">
              <a:spcBef>
                <a:spcPts val="0"/>
              </a:spcBef>
              <a:buFont typeface="Times New Roman" panose="02020603050405020304" pitchFamily="18"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sz="2200" dirty="0" smtClean="0">
                <a:latin typeface="+mj-lt"/>
                <a:cs typeface="BrowalliaUPC" panose="020B0604020202020204" pitchFamily="34" charset="-34"/>
              </a:rPr>
              <a:t>La </a:t>
            </a:r>
            <a:r>
              <a:rPr lang="en-CA" sz="2200" dirty="0" err="1" smtClean="0">
                <a:latin typeface="+mj-lt"/>
                <a:cs typeface="BrowalliaUPC" panose="020B0604020202020204" pitchFamily="34" charset="-34"/>
              </a:rPr>
              <a:t>négociation</a:t>
            </a:r>
            <a:r>
              <a:rPr lang="en-CA" sz="2200" dirty="0" smtClean="0">
                <a:latin typeface="+mj-lt"/>
                <a:cs typeface="BrowalliaUPC" panose="020B0604020202020204" pitchFamily="34" charset="-34"/>
              </a:rPr>
              <a:t> des accords de service pour la </a:t>
            </a:r>
            <a:r>
              <a:rPr lang="en-CA" sz="2200" dirty="0" err="1" smtClean="0">
                <a:latin typeface="+mj-lt"/>
                <a:cs typeface="BrowalliaUPC" panose="020B0604020202020204" pitchFamily="34" charset="-34"/>
              </a:rPr>
              <a:t>sécurité</a:t>
            </a:r>
            <a:r>
              <a:rPr lang="en-CA" sz="2200" dirty="0" smtClean="0">
                <a:latin typeface="+mj-lt"/>
                <a:cs typeface="BrowalliaUPC" panose="020B0604020202020204" pitchFamily="34" charset="-34"/>
              </a:rPr>
              <a:t> des </a:t>
            </a:r>
            <a:r>
              <a:rPr lang="en-CA" sz="2200" dirty="0" err="1" smtClean="0">
                <a:latin typeface="+mj-lt"/>
                <a:cs typeface="BrowalliaUPC" panose="020B0604020202020204" pitchFamily="34" charset="-34"/>
              </a:rPr>
              <a:t>données</a:t>
            </a:r>
            <a:r>
              <a:rPr lang="en-CA" sz="2200" dirty="0" smtClean="0">
                <a:latin typeface="+mj-lt"/>
                <a:cs typeface="BrowalliaUPC" panose="020B0604020202020204" pitchFamily="34" charset="-34"/>
              </a:rPr>
              <a:t> entre les </a:t>
            </a:r>
            <a:r>
              <a:rPr lang="en-CA" sz="2200" dirty="0" err="1" smtClean="0">
                <a:latin typeface="+mj-lt"/>
                <a:cs typeface="BrowalliaUPC" panose="020B0604020202020204" pitchFamily="34" charset="-34"/>
              </a:rPr>
              <a:t>utilisateurs</a:t>
            </a:r>
            <a:r>
              <a:rPr lang="en-CA" sz="2200" dirty="0" smtClean="0">
                <a:latin typeface="+mj-lt"/>
                <a:cs typeface="BrowalliaUPC" panose="020B0604020202020204" pitchFamily="34" charset="-34"/>
              </a:rPr>
              <a:t>, les </a:t>
            </a:r>
            <a:r>
              <a:rPr lang="en-CA" sz="2200" dirty="0" err="1" smtClean="0">
                <a:latin typeface="+mj-lt"/>
                <a:cs typeface="BrowalliaUPC" panose="020B0604020202020204" pitchFamily="34" charset="-34"/>
              </a:rPr>
              <a:t>fournisseurs</a:t>
            </a:r>
            <a:r>
              <a:rPr lang="en-CA" sz="2200" dirty="0" smtClean="0">
                <a:latin typeface="+mj-lt"/>
                <a:cs typeface="BrowalliaUPC" panose="020B0604020202020204" pitchFamily="34" charset="-34"/>
              </a:rPr>
              <a:t>, et les </a:t>
            </a:r>
            <a:r>
              <a:rPr lang="en-CA" sz="2200" dirty="0" err="1" smtClean="0">
                <a:latin typeface="+mj-lt"/>
                <a:cs typeface="BrowalliaUPC" panose="020B0604020202020204" pitchFamily="34" charset="-34"/>
              </a:rPr>
              <a:t>soustraitants</a:t>
            </a:r>
            <a:endParaRPr lang="en-CA" sz="2200" dirty="0" smtClean="0">
              <a:latin typeface="+mj-lt"/>
              <a:cs typeface="BrowalliaUPC" panose="020B0604020202020204" pitchFamily="34" charset="-34"/>
            </a:endParaRPr>
          </a:p>
          <a:p>
            <a:pPr lvl="1" indent="-284163">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CA" sz="900" dirty="0" smtClean="0">
              <a:latin typeface="+mj-lt"/>
            </a:endParaRPr>
          </a:p>
          <a:p>
            <a:pPr lvl="1" indent="-284163">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CA" sz="1000" dirty="0" smtClean="0">
              <a:latin typeface="+mj-lt"/>
              <a:cs typeface="Times New Roman" panose="02020603050405020304" pitchFamily="18" charset="0"/>
            </a:endParaRPr>
          </a:p>
          <a:p>
            <a:pPr lvl="1" indent="-284163">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CA" sz="900" dirty="0" smtClean="0">
              <a:latin typeface="+mj-lt"/>
            </a:endParaRPr>
          </a:p>
          <a:p>
            <a:pPr indent="-341313">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sz="1000" dirty="0" smtClean="0">
                <a:latin typeface="+mj-lt"/>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p:cNvSpPr>
            <a:spLocks noGrp="1" noChangeArrowheads="1"/>
          </p:cNvSpPr>
          <p:nvPr>
            <p:ph type="title"/>
          </p:nvPr>
        </p:nvSpPr>
        <p:spPr>
          <a:xfrm>
            <a:off x="432593" y="153987"/>
            <a:ext cx="8494713" cy="1141413"/>
          </a:xfrm>
        </p:spPr>
        <p:txBody>
          <a:bodyPr/>
          <a:lstStyle/>
          <a:p>
            <a:pPr indent="-341313">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sz="3600" b="1" dirty="0" err="1" smtClean="0">
                <a:latin typeface="Arial" panose="020B0604020202020204" pitchFamily="34" charset="0"/>
                <a:cs typeface="Arial" panose="020B0604020202020204" pitchFamily="34" charset="0"/>
              </a:rPr>
              <a:t>Methodologie</a:t>
            </a:r>
            <a:r>
              <a:rPr lang="en-CA" sz="3600" b="1" dirty="0" smtClean="0">
                <a:latin typeface="Arial" panose="020B0604020202020204" pitchFamily="34" charset="0"/>
                <a:cs typeface="Arial" panose="020B0604020202020204" pitchFamily="34" charset="0"/>
              </a:rPr>
              <a:t> : </a:t>
            </a:r>
            <a:r>
              <a:rPr lang="en-CA" sz="3600" b="1" dirty="0" err="1" smtClean="0">
                <a:latin typeface="Arial" panose="020B0604020202020204" pitchFamily="34" charset="0"/>
                <a:cs typeface="Arial" panose="020B0604020202020204" pitchFamily="34" charset="0"/>
              </a:rPr>
              <a:t>Difficultés</a:t>
            </a:r>
            <a:r>
              <a:rPr lang="en-CA" sz="3600" b="1" dirty="0" smtClean="0">
                <a:latin typeface="Arial" panose="020B0604020202020204" pitchFamily="34" charset="0"/>
                <a:cs typeface="Arial" panose="020B0604020202020204" pitchFamily="34" charset="0"/>
              </a:rPr>
              <a:t> </a:t>
            </a:r>
            <a:endParaRPr lang="en-CA" sz="3600" b="1" dirty="0">
              <a:latin typeface="Arial" panose="020B0604020202020204" pitchFamily="34" charset="0"/>
              <a:cs typeface="Arial" panose="020B0604020202020204" pitchFamily="34" charset="0"/>
            </a:endParaRPr>
          </a:p>
        </p:txBody>
      </p:sp>
      <p:sp>
        <p:nvSpPr>
          <p:cNvPr id="13315" name="Rectangle 2"/>
          <p:cNvSpPr>
            <a:spLocks noGrp="1" noChangeArrowheads="1"/>
          </p:cNvSpPr>
          <p:nvPr>
            <p:ph type="body" idx="1"/>
          </p:nvPr>
        </p:nvSpPr>
        <p:spPr>
          <a:xfrm>
            <a:off x="381000" y="1905000"/>
            <a:ext cx="8110537" cy="4419600"/>
          </a:xfrm>
        </p:spPr>
        <p:txBody>
          <a:bodyPr/>
          <a:lstStyle/>
          <a:p>
            <a:pPr indent="-341313">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CA" sz="3100" dirty="0" smtClean="0">
              <a:latin typeface="BrowalliaUPC" panose="020B0604020202020204" pitchFamily="34" charset="-34"/>
              <a:cs typeface="BrowalliaUPC" panose="020B0604020202020204" pitchFamily="34" charset="-34"/>
            </a:endParaRPr>
          </a:p>
          <a:p>
            <a:pPr indent="-341313">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sz="3100" dirty="0" smtClean="0">
                <a:latin typeface="BrowalliaUPC" panose="020B0604020202020204" pitchFamily="34" charset="-34"/>
                <a:cs typeface="BrowalliaUPC" panose="020B0604020202020204" pitchFamily="34" charset="-34"/>
              </a:rPr>
              <a:t> </a:t>
            </a:r>
          </a:p>
          <a:p>
            <a:pPr indent="-341313">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CA" sz="3100" dirty="0" smtClean="0">
              <a:latin typeface="BrowalliaUPC" panose="020B0604020202020204" pitchFamily="34" charset="-34"/>
              <a:cs typeface="BrowalliaUPC" panose="020B0604020202020204" pitchFamily="34" charset="-34"/>
            </a:endParaRPr>
          </a:p>
        </p:txBody>
      </p:sp>
      <p:graphicFrame>
        <p:nvGraphicFramePr>
          <p:cNvPr id="3" name="Tableau 2"/>
          <p:cNvGraphicFramePr>
            <a:graphicFrameLocks noGrp="1"/>
          </p:cNvGraphicFramePr>
          <p:nvPr>
            <p:extLst>
              <p:ext uri="{D42A27DB-BD31-4B8C-83A1-F6EECF244321}">
                <p14:modId xmlns:p14="http://schemas.microsoft.com/office/powerpoint/2010/main" val="214243662"/>
              </p:ext>
            </p:extLst>
          </p:nvPr>
        </p:nvGraphicFramePr>
        <p:xfrm>
          <a:off x="381000" y="1154310"/>
          <a:ext cx="8458200" cy="4549380"/>
        </p:xfrm>
        <a:graphic>
          <a:graphicData uri="http://schemas.openxmlformats.org/drawingml/2006/table">
            <a:tbl>
              <a:tblPr firstRow="1" bandRow="1">
                <a:tableStyleId>{21E4AEA4-8DFA-4A89-87EB-49C32662AFE0}</a:tableStyleId>
              </a:tblPr>
              <a:tblGrid>
                <a:gridCol w="1537721"/>
                <a:gridCol w="3657600"/>
                <a:gridCol w="3262879"/>
              </a:tblGrid>
              <a:tr h="794549">
                <a:tc>
                  <a:txBody>
                    <a:bodyPr/>
                    <a:lstStyle/>
                    <a:p>
                      <a:r>
                        <a:rPr lang="en-US" sz="1600" noProof="0" dirty="0" err="1" smtClean="0">
                          <a:latin typeface="Arial" panose="020B0604020202020204" pitchFamily="34" charset="0"/>
                          <a:cs typeface="Arial" panose="020B0604020202020204" pitchFamily="34" charset="0"/>
                        </a:rPr>
                        <a:t>Stratégies</a:t>
                      </a:r>
                      <a:r>
                        <a:rPr lang="en-US" sz="1600" baseline="0" noProof="0" dirty="0" smtClean="0">
                          <a:latin typeface="Arial" panose="020B0604020202020204" pitchFamily="34" charset="0"/>
                          <a:cs typeface="Arial" panose="020B0604020202020204" pitchFamily="34" charset="0"/>
                        </a:rPr>
                        <a:t> de </a:t>
                      </a:r>
                      <a:r>
                        <a:rPr lang="en-US" sz="1600" baseline="0" noProof="0" dirty="0" err="1" smtClean="0">
                          <a:latin typeface="Arial" panose="020B0604020202020204" pitchFamily="34" charset="0"/>
                          <a:cs typeface="Arial" panose="020B0604020202020204" pitchFamily="34" charset="0"/>
                        </a:rPr>
                        <a:t>c</a:t>
                      </a:r>
                      <a:r>
                        <a:rPr lang="en-US" sz="1600" noProof="0" dirty="0" err="1" smtClean="0">
                          <a:latin typeface="Arial" panose="020B0604020202020204" pitchFamily="34" charset="0"/>
                          <a:cs typeface="Arial" panose="020B0604020202020204" pitchFamily="34" charset="0"/>
                        </a:rPr>
                        <a:t>ollecte</a:t>
                      </a:r>
                      <a:r>
                        <a:rPr lang="en-US" sz="1600" noProof="0" dirty="0" smtClean="0">
                          <a:latin typeface="Arial" panose="020B0604020202020204" pitchFamily="34" charset="0"/>
                          <a:cs typeface="Arial" panose="020B0604020202020204" pitchFamily="34" charset="0"/>
                        </a:rPr>
                        <a:t> des </a:t>
                      </a:r>
                      <a:r>
                        <a:rPr lang="en-US" sz="1600" noProof="0" dirty="0" err="1" smtClean="0">
                          <a:latin typeface="Arial" panose="020B0604020202020204" pitchFamily="34" charset="0"/>
                          <a:cs typeface="Arial" panose="020B0604020202020204" pitchFamily="34" charset="0"/>
                        </a:rPr>
                        <a:t>données</a:t>
                      </a:r>
                      <a:r>
                        <a:rPr lang="en-US" sz="1600" baseline="0" noProof="0" dirty="0" smtClean="0">
                          <a:latin typeface="Arial" panose="020B0604020202020204" pitchFamily="34" charset="0"/>
                          <a:cs typeface="Arial" panose="020B0604020202020204" pitchFamily="34" charset="0"/>
                        </a:rPr>
                        <a:t> </a:t>
                      </a:r>
                      <a:endParaRPr lang="en-US" sz="1600" noProof="0" dirty="0">
                        <a:latin typeface="Arial" panose="020B0604020202020204" pitchFamily="34" charset="0"/>
                        <a:cs typeface="Arial" panose="020B0604020202020204"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noProof="0" dirty="0" err="1" smtClean="0">
                          <a:latin typeface="Arial" panose="020B0604020202020204" pitchFamily="34" charset="0"/>
                          <a:cs typeface="Arial" panose="020B0604020202020204" pitchFamily="34" charset="0"/>
                        </a:rPr>
                        <a:t>Difficultés</a:t>
                      </a:r>
                      <a:endParaRPr lang="en-US" sz="1800" noProof="0" dirty="0">
                        <a:latin typeface="Arial" panose="020B0604020202020204" pitchFamily="34" charset="0"/>
                        <a:cs typeface="Arial" panose="020B0604020202020204" pitchFamily="34" charset="0"/>
                      </a:endParaRPr>
                    </a:p>
                  </a:txBody>
                  <a:tcPr anchor="ctr"/>
                </a:tc>
                <a:tc>
                  <a:txBody>
                    <a:bodyPr/>
                    <a:lstStyle/>
                    <a:p>
                      <a:pPr algn="ctr"/>
                      <a:r>
                        <a:rPr lang="en-US" sz="1800" noProof="0" dirty="0" smtClean="0">
                          <a:latin typeface="Arial" panose="020B0604020202020204" pitchFamily="34" charset="0"/>
                          <a:cs typeface="Arial" panose="020B0604020202020204" pitchFamily="34" charset="0"/>
                        </a:rPr>
                        <a:t> </a:t>
                      </a:r>
                      <a:r>
                        <a:rPr lang="en-US" sz="1800" noProof="0" dirty="0" err="1" smtClean="0">
                          <a:latin typeface="Arial" panose="020B0604020202020204" pitchFamily="34" charset="0"/>
                          <a:cs typeface="Arial" panose="020B0604020202020204" pitchFamily="34" charset="0"/>
                        </a:rPr>
                        <a:t>Mesures</a:t>
                      </a:r>
                      <a:r>
                        <a:rPr lang="en-US" sz="1800" noProof="0" dirty="0" smtClean="0">
                          <a:latin typeface="Arial" panose="020B0604020202020204" pitchFamily="34" charset="0"/>
                          <a:cs typeface="Arial" panose="020B0604020202020204" pitchFamily="34" charset="0"/>
                        </a:rPr>
                        <a:t> </a:t>
                      </a:r>
                      <a:r>
                        <a:rPr lang="en-US" sz="1800" noProof="0" dirty="0" err="1" smtClean="0">
                          <a:latin typeface="Arial" panose="020B0604020202020204" pitchFamily="34" charset="0"/>
                          <a:cs typeface="Arial" panose="020B0604020202020204" pitchFamily="34" charset="0"/>
                        </a:rPr>
                        <a:t>d’amélioration</a:t>
                      </a:r>
                      <a:endParaRPr lang="en-US" sz="1800" noProof="0" dirty="0">
                        <a:latin typeface="Arial" panose="020B0604020202020204" pitchFamily="34" charset="0"/>
                        <a:cs typeface="Arial" panose="020B0604020202020204" pitchFamily="34" charset="0"/>
                      </a:endParaRPr>
                    </a:p>
                  </a:txBody>
                  <a:tcPr anchor="ctr"/>
                </a:tc>
              </a:tr>
              <a:tr h="883929">
                <a:tc>
                  <a:txBody>
                    <a:bodyPr/>
                    <a:lstStyle/>
                    <a:p>
                      <a:r>
                        <a:rPr lang="en-US" sz="1600" b="0" noProof="0" dirty="0" err="1" smtClean="0">
                          <a:latin typeface="Arial" panose="020B0604020202020204" pitchFamily="34" charset="0"/>
                          <a:cs typeface="Arial" panose="020B0604020202020204" pitchFamily="34" charset="0"/>
                        </a:rPr>
                        <a:t>Littérature</a:t>
                      </a:r>
                      <a:endParaRPr lang="en-US" sz="1800" b="0" noProof="0" dirty="0">
                        <a:latin typeface="Arial" panose="020B0604020202020204" pitchFamily="34" charset="0"/>
                        <a:cs typeface="Arial" panose="020B0604020202020204" pitchFamily="34" charset="0"/>
                      </a:endParaRPr>
                    </a:p>
                  </a:txBody>
                  <a:tcPr anchor="ctr"/>
                </a:tc>
                <a:tc>
                  <a:txBody>
                    <a:bodyPr/>
                    <a:lstStyle/>
                    <a:p>
                      <a:pPr marL="285750" indent="-285750">
                        <a:buFont typeface="Arial" panose="020B0604020202020204" pitchFamily="34" charset="0"/>
                        <a:buChar char="•"/>
                      </a:pPr>
                      <a:r>
                        <a:rPr lang="en-US" sz="1600" kern="1200" noProof="0" dirty="0" err="1" smtClean="0">
                          <a:solidFill>
                            <a:schemeClr val="dk1"/>
                          </a:solidFill>
                          <a:latin typeface="Arial" panose="020B0604020202020204" pitchFamily="34" charset="0"/>
                          <a:ea typeface="+mn-ea"/>
                          <a:cs typeface="Arial" panose="020B0604020202020204" pitchFamily="34" charset="0"/>
                        </a:rPr>
                        <a:t>Abondance</a:t>
                      </a:r>
                      <a:r>
                        <a:rPr lang="en-US" sz="1600" kern="1200" noProof="0" dirty="0" smtClean="0">
                          <a:solidFill>
                            <a:schemeClr val="dk1"/>
                          </a:solidFill>
                          <a:latin typeface="Arial" panose="020B0604020202020204" pitchFamily="34" charset="0"/>
                          <a:ea typeface="+mn-ea"/>
                          <a:cs typeface="Arial" panose="020B0604020202020204" pitchFamily="34" charset="0"/>
                        </a:rPr>
                        <a:t> </a:t>
                      </a:r>
                      <a:r>
                        <a:rPr lang="en-US" sz="1600" kern="1200" noProof="0" dirty="0" err="1" smtClean="0">
                          <a:solidFill>
                            <a:schemeClr val="dk1"/>
                          </a:solidFill>
                          <a:latin typeface="Arial" panose="020B0604020202020204" pitchFamily="34" charset="0"/>
                          <a:ea typeface="+mn-ea"/>
                          <a:cs typeface="Arial" panose="020B0604020202020204" pitchFamily="34" charset="0"/>
                        </a:rPr>
                        <a:t>d’information</a:t>
                      </a:r>
                      <a:r>
                        <a:rPr lang="en-US" sz="1600" kern="1200" baseline="0" noProof="0" dirty="0" smtClean="0">
                          <a:solidFill>
                            <a:schemeClr val="dk1"/>
                          </a:solidFill>
                          <a:latin typeface="Arial" panose="020B0604020202020204" pitchFamily="34" charset="0"/>
                          <a:ea typeface="+mn-ea"/>
                          <a:cs typeface="Arial" panose="020B0604020202020204" pitchFamily="34" charset="0"/>
                        </a:rPr>
                        <a:t> </a:t>
                      </a:r>
                      <a:r>
                        <a:rPr lang="en-US" sz="1600" kern="1200" baseline="0" noProof="0" dirty="0" err="1" smtClean="0">
                          <a:solidFill>
                            <a:schemeClr val="dk1"/>
                          </a:solidFill>
                          <a:latin typeface="Arial" panose="020B0604020202020204" pitchFamily="34" charset="0"/>
                          <a:ea typeface="+mn-ea"/>
                          <a:cs typeface="Arial" panose="020B0604020202020204" pitchFamily="34" charset="0"/>
                        </a:rPr>
                        <a:t>professionnelle</a:t>
                      </a:r>
                      <a:r>
                        <a:rPr lang="en-US" sz="1600" kern="1200" baseline="0" noProof="0" dirty="0" smtClean="0">
                          <a:solidFill>
                            <a:schemeClr val="dk1"/>
                          </a:solidFill>
                          <a:latin typeface="Arial" panose="020B0604020202020204" pitchFamily="34" charset="0"/>
                          <a:ea typeface="+mn-ea"/>
                          <a:cs typeface="Arial" panose="020B0604020202020204" pitchFamily="34" charset="0"/>
                        </a:rPr>
                        <a:t>, </a:t>
                      </a:r>
                      <a:r>
                        <a:rPr lang="en-US" sz="1600" kern="1200" baseline="0" noProof="0" dirty="0" err="1" smtClean="0">
                          <a:solidFill>
                            <a:schemeClr val="dk1"/>
                          </a:solidFill>
                          <a:latin typeface="Arial" panose="020B0604020202020204" pitchFamily="34" charset="0"/>
                          <a:ea typeface="+mn-ea"/>
                          <a:cs typeface="Arial" panose="020B0604020202020204" pitchFamily="34" charset="0"/>
                        </a:rPr>
                        <a:t>mais</a:t>
                      </a:r>
                      <a:r>
                        <a:rPr lang="en-US" sz="1600" kern="1200" baseline="0" noProof="0" dirty="0" smtClean="0">
                          <a:solidFill>
                            <a:schemeClr val="dk1"/>
                          </a:solidFill>
                          <a:latin typeface="Arial" panose="020B0604020202020204" pitchFamily="34" charset="0"/>
                          <a:ea typeface="+mn-ea"/>
                          <a:cs typeface="Arial" panose="020B0604020202020204" pitchFamily="34" charset="0"/>
                        </a:rPr>
                        <a:t> </a:t>
                      </a:r>
                      <a:r>
                        <a:rPr lang="en-US" sz="1600" kern="1200" baseline="0" noProof="0" dirty="0" err="1" smtClean="0">
                          <a:solidFill>
                            <a:schemeClr val="dk1"/>
                          </a:solidFill>
                          <a:latin typeface="Arial" panose="020B0604020202020204" pitchFamily="34" charset="0"/>
                          <a:ea typeface="+mn-ea"/>
                          <a:cs typeface="Arial" panose="020B0604020202020204" pitchFamily="34" charset="0"/>
                        </a:rPr>
                        <a:t>il</a:t>
                      </a:r>
                      <a:r>
                        <a:rPr lang="en-US" sz="1600" kern="1200" baseline="0" noProof="0" dirty="0" smtClean="0">
                          <a:solidFill>
                            <a:schemeClr val="dk1"/>
                          </a:solidFill>
                          <a:latin typeface="Arial" panose="020B0604020202020204" pitchFamily="34" charset="0"/>
                          <a:ea typeface="+mn-ea"/>
                          <a:cs typeface="Arial" panose="020B0604020202020204" pitchFamily="34" charset="0"/>
                        </a:rPr>
                        <a:t> </a:t>
                      </a:r>
                      <a:r>
                        <a:rPr lang="en-US" sz="1600" kern="1200" baseline="0" noProof="0" dirty="0" err="1" smtClean="0">
                          <a:solidFill>
                            <a:schemeClr val="dk1"/>
                          </a:solidFill>
                          <a:latin typeface="Arial" panose="020B0604020202020204" pitchFamily="34" charset="0"/>
                          <a:ea typeface="+mn-ea"/>
                          <a:cs typeface="Arial" panose="020B0604020202020204" pitchFamily="34" charset="0"/>
                        </a:rPr>
                        <a:t>existe</a:t>
                      </a:r>
                      <a:r>
                        <a:rPr lang="en-US" sz="1600" kern="1200" baseline="0" noProof="0" dirty="0" smtClean="0">
                          <a:solidFill>
                            <a:schemeClr val="dk1"/>
                          </a:solidFill>
                          <a:latin typeface="Arial" panose="020B0604020202020204" pitchFamily="34" charset="0"/>
                          <a:ea typeface="+mn-ea"/>
                          <a:cs typeface="Arial" panose="020B0604020202020204" pitchFamily="34" charset="0"/>
                        </a:rPr>
                        <a:t> </a:t>
                      </a:r>
                      <a:r>
                        <a:rPr lang="en-US" sz="1600" kern="1200" baseline="0" noProof="0" dirty="0" err="1" smtClean="0">
                          <a:solidFill>
                            <a:schemeClr val="dk1"/>
                          </a:solidFill>
                          <a:latin typeface="Arial" panose="020B0604020202020204" pitchFamily="34" charset="0"/>
                          <a:ea typeface="+mn-ea"/>
                          <a:cs typeface="Arial" panose="020B0604020202020204" pitchFamily="34" charset="0"/>
                        </a:rPr>
                        <a:t>très</a:t>
                      </a:r>
                      <a:r>
                        <a:rPr lang="en-US" sz="1600" kern="1200" baseline="0" noProof="0" dirty="0" smtClean="0">
                          <a:solidFill>
                            <a:schemeClr val="dk1"/>
                          </a:solidFill>
                          <a:latin typeface="Arial" panose="020B0604020202020204" pitchFamily="34" charset="0"/>
                          <a:ea typeface="+mn-ea"/>
                          <a:cs typeface="Arial" panose="020B0604020202020204" pitchFamily="34" charset="0"/>
                        </a:rPr>
                        <a:t> </a:t>
                      </a:r>
                      <a:r>
                        <a:rPr lang="en-US" sz="1600" kern="1200" baseline="0" noProof="0" dirty="0" err="1" smtClean="0">
                          <a:solidFill>
                            <a:schemeClr val="dk1"/>
                          </a:solidFill>
                          <a:latin typeface="Arial" panose="020B0604020202020204" pitchFamily="34" charset="0"/>
                          <a:ea typeface="+mn-ea"/>
                          <a:cs typeface="Arial" panose="020B0604020202020204" pitchFamily="34" charset="0"/>
                        </a:rPr>
                        <a:t>peu</a:t>
                      </a:r>
                      <a:r>
                        <a:rPr lang="en-US" sz="1600" kern="1200" baseline="0" noProof="0" dirty="0" smtClean="0">
                          <a:solidFill>
                            <a:schemeClr val="dk1"/>
                          </a:solidFill>
                          <a:latin typeface="Arial" panose="020B0604020202020204" pitchFamily="34" charset="0"/>
                          <a:ea typeface="+mn-ea"/>
                          <a:cs typeface="Arial" panose="020B0604020202020204" pitchFamily="34" charset="0"/>
                        </a:rPr>
                        <a:t> </a:t>
                      </a:r>
                      <a:r>
                        <a:rPr lang="en-US" sz="1600" kern="1200" baseline="0" noProof="0" dirty="0" err="1" smtClean="0">
                          <a:solidFill>
                            <a:schemeClr val="dk1"/>
                          </a:solidFill>
                          <a:latin typeface="Arial" panose="020B0604020202020204" pitchFamily="34" charset="0"/>
                          <a:ea typeface="+mn-ea"/>
                          <a:cs typeface="Arial" panose="020B0604020202020204" pitchFamily="34" charset="0"/>
                        </a:rPr>
                        <a:t>d’études</a:t>
                      </a:r>
                      <a:r>
                        <a:rPr lang="en-US" sz="1600" kern="1200" baseline="0" noProof="0" dirty="0" smtClean="0">
                          <a:solidFill>
                            <a:schemeClr val="dk1"/>
                          </a:solidFill>
                          <a:latin typeface="Arial" panose="020B0604020202020204" pitchFamily="34" charset="0"/>
                          <a:ea typeface="+mn-ea"/>
                          <a:cs typeface="Arial" panose="020B0604020202020204" pitchFamily="34" charset="0"/>
                        </a:rPr>
                        <a:t> </a:t>
                      </a:r>
                      <a:r>
                        <a:rPr lang="en-US" sz="1600" kern="1200" baseline="0" noProof="0" dirty="0" err="1" smtClean="0">
                          <a:solidFill>
                            <a:schemeClr val="dk1"/>
                          </a:solidFill>
                          <a:latin typeface="Arial" panose="020B0604020202020204" pitchFamily="34" charset="0"/>
                          <a:ea typeface="+mn-ea"/>
                          <a:cs typeface="Arial" panose="020B0604020202020204" pitchFamily="34" charset="0"/>
                        </a:rPr>
                        <a:t>académiques</a:t>
                      </a:r>
                      <a:endParaRPr lang="en-US" sz="1600" kern="1200" noProof="0" dirty="0">
                        <a:solidFill>
                          <a:schemeClr val="dk1"/>
                        </a:solidFill>
                        <a:latin typeface="Arial" panose="020B0604020202020204" pitchFamily="34" charset="0"/>
                        <a:ea typeface="+mn-ea"/>
                        <a:cs typeface="Arial" panose="020B0604020202020204" pitchFamily="34" charset="0"/>
                      </a:endParaRPr>
                    </a:p>
                  </a:txBody>
                  <a:tcPr anchor="ctr"/>
                </a:tc>
                <a:tc>
                  <a:txBody>
                    <a:bodyPr/>
                    <a:lstStyle/>
                    <a:p>
                      <a:pPr marL="285750" indent="-285750">
                        <a:buFont typeface="Arial" panose="020B0604020202020204" pitchFamily="34" charset="0"/>
                        <a:buChar char="•"/>
                      </a:pPr>
                      <a:r>
                        <a:rPr lang="en-US" sz="1600" baseline="0" noProof="0" dirty="0" smtClean="0">
                          <a:latin typeface="Arial" panose="020B0604020202020204" pitchFamily="34" charset="0"/>
                          <a:cs typeface="Arial" panose="020B0604020202020204" pitchFamily="34" charset="0"/>
                        </a:rPr>
                        <a:t>Explorer </a:t>
                      </a:r>
                      <a:r>
                        <a:rPr lang="en-US" sz="1600" baseline="0" noProof="0" dirty="0" err="1" smtClean="0">
                          <a:latin typeface="Arial" panose="020B0604020202020204" pitchFamily="34" charset="0"/>
                          <a:cs typeface="Arial" panose="020B0604020202020204" pitchFamily="34" charset="0"/>
                        </a:rPr>
                        <a:t>intensivement</a:t>
                      </a:r>
                      <a:r>
                        <a:rPr lang="en-US" sz="1600" baseline="0" noProof="0" dirty="0" smtClean="0">
                          <a:latin typeface="Arial" panose="020B0604020202020204" pitchFamily="34" charset="0"/>
                          <a:cs typeface="Arial" panose="020B0604020202020204" pitchFamily="34" charset="0"/>
                        </a:rPr>
                        <a:t>, </a:t>
                      </a:r>
                      <a:r>
                        <a:rPr lang="en-US" sz="1600" baseline="0" noProof="0" dirty="0" err="1" smtClean="0">
                          <a:latin typeface="Arial" panose="020B0604020202020204" pitchFamily="34" charset="0"/>
                          <a:cs typeface="Arial" panose="020B0604020202020204" pitchFamily="34" charset="0"/>
                        </a:rPr>
                        <a:t>dans</a:t>
                      </a:r>
                      <a:r>
                        <a:rPr lang="en-US" sz="1600" baseline="0" noProof="0" dirty="0" smtClean="0">
                          <a:latin typeface="Arial" panose="020B0604020202020204" pitchFamily="34" charset="0"/>
                          <a:cs typeface="Arial" panose="020B0604020202020204" pitchFamily="34" charset="0"/>
                        </a:rPr>
                        <a:t> </a:t>
                      </a:r>
                      <a:r>
                        <a:rPr lang="en-US" sz="1600" baseline="0" noProof="0" dirty="0" err="1" smtClean="0">
                          <a:latin typeface="Arial" panose="020B0604020202020204" pitchFamily="34" charset="0"/>
                          <a:cs typeface="Arial" panose="020B0604020202020204" pitchFamily="34" charset="0"/>
                        </a:rPr>
                        <a:t>différents</a:t>
                      </a:r>
                      <a:r>
                        <a:rPr lang="en-US" sz="1600" baseline="0" noProof="0" dirty="0" smtClean="0">
                          <a:latin typeface="Arial" panose="020B0604020202020204" pitchFamily="34" charset="0"/>
                          <a:cs typeface="Arial" panose="020B0604020202020204" pitchFamily="34" charset="0"/>
                        </a:rPr>
                        <a:t> </a:t>
                      </a:r>
                      <a:r>
                        <a:rPr lang="en-US" sz="1600" baseline="0" noProof="0" dirty="0" err="1" smtClean="0">
                          <a:latin typeface="Arial" panose="020B0604020202020204" pitchFamily="34" charset="0"/>
                          <a:cs typeface="Arial" panose="020B0604020202020204" pitchFamily="34" charset="0"/>
                        </a:rPr>
                        <a:t>domaines</a:t>
                      </a:r>
                      <a:r>
                        <a:rPr lang="en-US" sz="1600" baseline="0" noProof="0" dirty="0" smtClean="0">
                          <a:latin typeface="Arial" panose="020B0604020202020204" pitchFamily="34" charset="0"/>
                          <a:cs typeface="Arial" panose="020B0604020202020204" pitchFamily="34" charset="0"/>
                        </a:rPr>
                        <a:t>, de </a:t>
                      </a:r>
                      <a:r>
                        <a:rPr lang="en-US" sz="1600" baseline="0" noProof="0" dirty="0" err="1" smtClean="0">
                          <a:latin typeface="Arial" panose="020B0604020202020204" pitchFamily="34" charset="0"/>
                          <a:cs typeface="Arial" panose="020B0604020202020204" pitchFamily="34" charset="0"/>
                        </a:rPr>
                        <a:t>nouvelles</a:t>
                      </a:r>
                      <a:r>
                        <a:rPr lang="en-US" sz="1600" baseline="0" noProof="0" dirty="0" smtClean="0">
                          <a:latin typeface="Arial" panose="020B0604020202020204" pitchFamily="34" charset="0"/>
                          <a:cs typeface="Arial" panose="020B0604020202020204" pitchFamily="34" charset="0"/>
                        </a:rPr>
                        <a:t> </a:t>
                      </a:r>
                      <a:r>
                        <a:rPr lang="en-US" sz="1600" baseline="0" noProof="0" dirty="0" err="1" smtClean="0">
                          <a:latin typeface="Arial" panose="020B0604020202020204" pitchFamily="34" charset="0"/>
                          <a:cs typeface="Arial" panose="020B0604020202020204" pitchFamily="34" charset="0"/>
                        </a:rPr>
                        <a:t>approches</a:t>
                      </a:r>
                      <a:endParaRPr lang="en-US" sz="1600" baseline="0" noProof="0" dirty="0" smtClean="0">
                        <a:latin typeface="Arial" panose="020B0604020202020204" pitchFamily="34" charset="0"/>
                        <a:cs typeface="Arial" panose="020B0604020202020204" pitchFamily="34" charset="0"/>
                      </a:endParaRPr>
                    </a:p>
                  </a:txBody>
                  <a:tcPr anchor="ctr"/>
                </a:tc>
              </a:tr>
              <a:tr h="1270231">
                <a:tc>
                  <a:txBody>
                    <a:bodyPr/>
                    <a:lstStyle/>
                    <a:p>
                      <a:r>
                        <a:rPr lang="en-US" sz="1600" noProof="0" dirty="0" smtClean="0">
                          <a:latin typeface="Arial" panose="020B0604020202020204" pitchFamily="34" charset="0"/>
                          <a:cs typeface="Arial" panose="020B0604020202020204" pitchFamily="34" charset="0"/>
                        </a:rPr>
                        <a:t>Questionnaire des </a:t>
                      </a:r>
                      <a:r>
                        <a:rPr lang="en-US" sz="1600" noProof="0" dirty="0" err="1" smtClean="0">
                          <a:latin typeface="Arial" panose="020B0604020202020204" pitchFamily="34" charset="0"/>
                          <a:cs typeface="Arial" panose="020B0604020202020204" pitchFamily="34" charset="0"/>
                        </a:rPr>
                        <a:t>utilisateurs</a:t>
                      </a:r>
                      <a:endParaRPr lang="en-US" sz="1600" noProof="0" dirty="0">
                        <a:latin typeface="Arial" panose="020B0604020202020204" pitchFamily="34" charset="0"/>
                        <a:cs typeface="Arial" panose="020B0604020202020204" pitchFamily="34" charset="0"/>
                      </a:endParaRPr>
                    </a:p>
                  </a:txBody>
                  <a:tcPr anchor="ctr"/>
                </a:tc>
                <a:tc>
                  <a:txBody>
                    <a:bodyPr/>
                    <a:lstStyle/>
                    <a:p>
                      <a:pPr marL="285750" indent="-285750">
                        <a:buFont typeface="Arial" panose="020B0604020202020204" pitchFamily="34" charset="0"/>
                        <a:buChar char="•"/>
                      </a:pPr>
                      <a:r>
                        <a:rPr lang="en-US" sz="1600" kern="1200" noProof="0" dirty="0" smtClean="0">
                          <a:solidFill>
                            <a:schemeClr val="dk1"/>
                          </a:solidFill>
                          <a:latin typeface="Arial" panose="020B0604020202020204" pitchFamily="34" charset="0"/>
                          <a:ea typeface="+mn-ea"/>
                          <a:cs typeface="Arial" panose="020B0604020202020204" pitchFamily="34" charset="0"/>
                        </a:rPr>
                        <a:t>Questions d</a:t>
                      </a:r>
                      <a:r>
                        <a:rPr lang="en-US" sz="1600" kern="1200" baseline="0" noProof="0" dirty="0" smtClean="0">
                          <a:solidFill>
                            <a:schemeClr val="dk1"/>
                          </a:solidFill>
                          <a:latin typeface="Arial" panose="020B0604020202020204" pitchFamily="34" charset="0"/>
                          <a:ea typeface="+mn-ea"/>
                          <a:cs typeface="Arial" panose="020B0604020202020204" pitchFamily="34" charset="0"/>
                        </a:rPr>
                        <a:t>e base </a:t>
                      </a:r>
                      <a:endParaRPr lang="en-US" sz="1600" kern="1200" noProof="0" dirty="0" smtClean="0">
                        <a:solidFill>
                          <a:schemeClr val="dk1"/>
                        </a:solidFill>
                        <a:latin typeface="Arial" panose="020B0604020202020204" pitchFamily="34" charset="0"/>
                        <a:ea typeface="+mn-ea"/>
                        <a:cs typeface="Arial" panose="020B0604020202020204" pitchFamily="34" charset="0"/>
                      </a:endParaRPr>
                    </a:p>
                    <a:p>
                      <a:pPr marL="285750" indent="-285750">
                        <a:buFont typeface="Arial" panose="020B0604020202020204" pitchFamily="34" charset="0"/>
                        <a:buChar char="•"/>
                      </a:pPr>
                      <a:r>
                        <a:rPr lang="en-US" sz="1600" kern="1200" noProof="0" dirty="0" smtClean="0">
                          <a:solidFill>
                            <a:schemeClr val="dk1"/>
                          </a:solidFill>
                          <a:latin typeface="Arial" panose="020B0604020202020204" pitchFamily="34" charset="0"/>
                          <a:ea typeface="+mn-ea"/>
                          <a:cs typeface="Arial" panose="020B0604020202020204" pitchFamily="34" charset="0"/>
                        </a:rPr>
                        <a:t>Pas de </a:t>
                      </a:r>
                      <a:r>
                        <a:rPr lang="en-US" sz="1600" kern="1200" baseline="0" noProof="0" dirty="0" smtClean="0">
                          <a:solidFill>
                            <a:schemeClr val="dk1"/>
                          </a:solidFill>
                          <a:latin typeface="Arial" panose="020B0604020202020204" pitchFamily="34" charset="0"/>
                          <a:ea typeface="+mn-ea"/>
                          <a:cs typeface="Arial" panose="020B0604020202020204" pitchFamily="34" charset="0"/>
                        </a:rPr>
                        <a:t>questions </a:t>
                      </a:r>
                      <a:r>
                        <a:rPr lang="en-US" sz="1600" kern="1200" baseline="0" noProof="0" dirty="0" err="1" smtClean="0">
                          <a:solidFill>
                            <a:schemeClr val="dk1"/>
                          </a:solidFill>
                          <a:latin typeface="Arial" panose="020B0604020202020204" pitchFamily="34" charset="0"/>
                          <a:ea typeface="+mn-ea"/>
                          <a:cs typeface="Arial" panose="020B0604020202020204" pitchFamily="34" charset="0"/>
                        </a:rPr>
                        <a:t>fondamentales</a:t>
                      </a:r>
                      <a:r>
                        <a:rPr lang="en-US" sz="1600" kern="1200" baseline="0" noProof="0" dirty="0" smtClean="0">
                          <a:solidFill>
                            <a:schemeClr val="dk1"/>
                          </a:solidFill>
                          <a:latin typeface="Arial" panose="020B0604020202020204" pitchFamily="34" charset="0"/>
                          <a:ea typeface="+mn-ea"/>
                          <a:cs typeface="Arial" panose="020B0604020202020204" pitchFamily="34" charset="0"/>
                        </a:rPr>
                        <a:t> et techniques . Ex. les </a:t>
                      </a:r>
                      <a:r>
                        <a:rPr lang="en-US" sz="1600" kern="1200" baseline="0" noProof="0" dirty="0" err="1" smtClean="0">
                          <a:solidFill>
                            <a:schemeClr val="dk1"/>
                          </a:solidFill>
                          <a:latin typeface="Arial" panose="020B0604020202020204" pitchFamily="34" charset="0"/>
                          <a:ea typeface="+mn-ea"/>
                          <a:cs typeface="Arial" panose="020B0604020202020204" pitchFamily="34" charset="0"/>
                        </a:rPr>
                        <a:t>risques</a:t>
                      </a:r>
                      <a:r>
                        <a:rPr lang="en-US" sz="1600" kern="1200" baseline="0" noProof="0" dirty="0" smtClean="0">
                          <a:solidFill>
                            <a:schemeClr val="dk1"/>
                          </a:solidFill>
                          <a:latin typeface="Arial" panose="020B0604020202020204" pitchFamily="34" charset="0"/>
                          <a:ea typeface="+mn-ea"/>
                          <a:cs typeface="Arial" panose="020B0604020202020204" pitchFamily="34" charset="0"/>
                        </a:rPr>
                        <a:t>, la </a:t>
                      </a:r>
                      <a:r>
                        <a:rPr lang="en-US" sz="1600" kern="1200" baseline="0" noProof="0" dirty="0" err="1" smtClean="0">
                          <a:solidFill>
                            <a:schemeClr val="dk1"/>
                          </a:solidFill>
                          <a:latin typeface="Arial" panose="020B0604020202020204" pitchFamily="34" charset="0"/>
                          <a:ea typeface="+mn-ea"/>
                          <a:cs typeface="Arial" panose="020B0604020202020204" pitchFamily="34" charset="0"/>
                        </a:rPr>
                        <a:t>préservation</a:t>
                      </a:r>
                      <a:r>
                        <a:rPr lang="en-US" sz="1600" kern="1200" baseline="0" noProof="0" dirty="0" smtClean="0">
                          <a:solidFill>
                            <a:schemeClr val="dk1"/>
                          </a:solidFill>
                          <a:latin typeface="Arial" panose="020B0604020202020204" pitchFamily="34" charset="0"/>
                          <a:ea typeface="+mn-ea"/>
                          <a:cs typeface="Arial" panose="020B0604020202020204" pitchFamily="34" charset="0"/>
                        </a:rPr>
                        <a:t> de </a:t>
                      </a:r>
                      <a:r>
                        <a:rPr lang="en-US" sz="1600" kern="1200" baseline="0" noProof="0" dirty="0" err="1" smtClean="0">
                          <a:solidFill>
                            <a:schemeClr val="dk1"/>
                          </a:solidFill>
                          <a:latin typeface="Arial" panose="020B0604020202020204" pitchFamily="34" charset="0"/>
                          <a:ea typeface="+mn-ea"/>
                          <a:cs typeface="Arial" panose="020B0604020202020204" pitchFamily="34" charset="0"/>
                        </a:rPr>
                        <a:t>l’authenticité</a:t>
                      </a:r>
                      <a:r>
                        <a:rPr lang="en-US" sz="1600" kern="1200" baseline="0" noProof="0" dirty="0" smtClean="0">
                          <a:solidFill>
                            <a:schemeClr val="dk1"/>
                          </a:solidFill>
                          <a:latin typeface="Arial" panose="020B0604020202020204" pitchFamily="34" charset="0"/>
                          <a:ea typeface="+mn-ea"/>
                          <a:cs typeface="Arial" panose="020B0604020202020204" pitchFamily="34" charset="0"/>
                        </a:rPr>
                        <a:t> des </a:t>
                      </a:r>
                      <a:r>
                        <a:rPr lang="en-US" sz="1600" kern="1200" baseline="0" noProof="0" dirty="0" err="1" smtClean="0">
                          <a:solidFill>
                            <a:schemeClr val="dk1"/>
                          </a:solidFill>
                          <a:latin typeface="Arial" panose="020B0604020202020204" pitchFamily="34" charset="0"/>
                          <a:ea typeface="+mn-ea"/>
                          <a:cs typeface="Arial" panose="020B0604020202020204" pitchFamily="34" charset="0"/>
                        </a:rPr>
                        <a:t>données</a:t>
                      </a:r>
                      <a:r>
                        <a:rPr lang="en-US" sz="1600" kern="1200" baseline="0" noProof="0" dirty="0" smtClean="0">
                          <a:solidFill>
                            <a:schemeClr val="dk1"/>
                          </a:solidFill>
                          <a:latin typeface="Arial" panose="020B0604020202020204" pitchFamily="34" charset="0"/>
                          <a:ea typeface="+mn-ea"/>
                          <a:cs typeface="Arial" panose="020B0604020202020204" pitchFamily="34" charset="0"/>
                        </a:rPr>
                        <a:t>, le pricing des services, etc.</a:t>
                      </a:r>
                      <a:endParaRPr lang="en-US" sz="1600" kern="1200" noProof="0" dirty="0">
                        <a:solidFill>
                          <a:schemeClr val="dk1"/>
                        </a:solidFill>
                        <a:latin typeface="Arial" panose="020B0604020202020204" pitchFamily="34" charset="0"/>
                        <a:ea typeface="+mn-ea"/>
                        <a:cs typeface="Arial" panose="020B0604020202020204" pitchFamily="34" charset="0"/>
                      </a:endParaRPr>
                    </a:p>
                  </a:txBody>
                  <a:tcPr anchor="ctr"/>
                </a:tc>
                <a:tc>
                  <a:txBody>
                    <a:bodyPr/>
                    <a:lstStyle/>
                    <a:p>
                      <a:pPr marL="285750" indent="-285750">
                        <a:buFont typeface="Arial" panose="020B0604020202020204" pitchFamily="34" charset="0"/>
                        <a:buChar char="•"/>
                      </a:pPr>
                      <a:r>
                        <a:rPr lang="en-US" sz="1600" noProof="0" dirty="0" smtClean="0">
                          <a:latin typeface="Arial" panose="020B0604020202020204" pitchFamily="34" charset="0"/>
                          <a:cs typeface="Arial" panose="020B0604020202020204" pitchFamily="34" charset="0"/>
                        </a:rPr>
                        <a:t>Questionnaire </a:t>
                      </a:r>
                      <a:r>
                        <a:rPr lang="en-US" sz="1600" noProof="0" dirty="0" err="1" smtClean="0">
                          <a:latin typeface="Arial" panose="020B0604020202020204" pitchFamily="34" charset="0"/>
                          <a:cs typeface="Arial" panose="020B0604020202020204" pitchFamily="34" charset="0"/>
                        </a:rPr>
                        <a:t>complémentaire</a:t>
                      </a:r>
                      <a:endParaRPr lang="en-US" sz="1600" noProof="0" dirty="0">
                        <a:latin typeface="Arial" panose="020B0604020202020204" pitchFamily="34" charset="0"/>
                        <a:cs typeface="Arial" panose="020B0604020202020204" pitchFamily="34" charset="0"/>
                      </a:endParaRPr>
                    </a:p>
                  </a:txBody>
                  <a:tcPr anchor="ctr"/>
                </a:tc>
              </a:tr>
              <a:tr h="1288011">
                <a:tc>
                  <a:txBody>
                    <a:bodyPr/>
                    <a:lstStyle/>
                    <a:p>
                      <a:r>
                        <a:rPr lang="en-US" sz="1600" noProof="0" dirty="0" err="1" smtClean="0">
                          <a:latin typeface="Arial" panose="020B0604020202020204" pitchFamily="34" charset="0"/>
                          <a:cs typeface="Arial" panose="020B0604020202020204" pitchFamily="34" charset="0"/>
                        </a:rPr>
                        <a:t>Entrevues</a:t>
                      </a:r>
                      <a:r>
                        <a:rPr lang="en-US" sz="1600" noProof="0" dirty="0" smtClean="0">
                          <a:latin typeface="Arial" panose="020B0604020202020204" pitchFamily="34" charset="0"/>
                          <a:cs typeface="Arial" panose="020B0604020202020204" pitchFamily="34" charset="0"/>
                        </a:rPr>
                        <a:t> avec </a:t>
                      </a:r>
                      <a:r>
                        <a:rPr lang="en-US" sz="1600" noProof="0" dirty="0" err="1" smtClean="0">
                          <a:latin typeface="Arial" panose="020B0604020202020204" pitchFamily="34" charset="0"/>
                          <a:cs typeface="Arial" panose="020B0604020202020204" pitchFamily="34" charset="0"/>
                        </a:rPr>
                        <a:t>fournisseurs</a:t>
                      </a:r>
                      <a:endParaRPr lang="en-US" sz="1600" noProof="0" dirty="0">
                        <a:latin typeface="Arial" panose="020B0604020202020204" pitchFamily="34" charset="0"/>
                        <a:cs typeface="Arial" panose="020B0604020202020204" pitchFamily="34" charset="0"/>
                      </a:endParaRPr>
                    </a:p>
                  </a:txBody>
                  <a:tcPr anchor="ctr"/>
                </a:tc>
                <a:tc>
                  <a:txBody>
                    <a:bodyPr/>
                    <a:lstStyle/>
                    <a:p>
                      <a:pPr marL="285750" indent="-285750">
                        <a:buFont typeface="Arial" panose="020B0604020202020204" pitchFamily="34" charset="0"/>
                        <a:buChar char="•"/>
                      </a:pPr>
                      <a:r>
                        <a:rPr lang="en-US" sz="1600" baseline="0" noProof="0" dirty="0" err="1" smtClean="0">
                          <a:latin typeface="Arial" panose="020B0604020202020204" pitchFamily="34" charset="0"/>
                          <a:cs typeface="Arial" panose="020B0604020202020204" pitchFamily="34" charset="0"/>
                        </a:rPr>
                        <a:t>Échallion</a:t>
                      </a:r>
                      <a:r>
                        <a:rPr lang="en-US" sz="1600" baseline="0" noProof="0" dirty="0" smtClean="0">
                          <a:latin typeface="Arial" panose="020B0604020202020204" pitchFamily="34" charset="0"/>
                          <a:cs typeface="Arial" panose="020B0604020202020204" pitchFamily="34" charset="0"/>
                        </a:rPr>
                        <a:t> </a:t>
                      </a:r>
                      <a:r>
                        <a:rPr lang="en-US" sz="1600" baseline="0" noProof="0" dirty="0" err="1" smtClean="0">
                          <a:latin typeface="Arial" panose="020B0604020202020204" pitchFamily="34" charset="0"/>
                          <a:cs typeface="Arial" panose="020B0604020202020204" pitchFamily="34" charset="0"/>
                        </a:rPr>
                        <a:t>réduit</a:t>
                      </a:r>
                      <a:r>
                        <a:rPr lang="en-US" sz="1600" baseline="0" noProof="0" dirty="0" smtClean="0">
                          <a:latin typeface="Arial" panose="020B0604020202020204" pitchFamily="34" charset="0"/>
                          <a:cs typeface="Arial" panose="020B0604020202020204" pitchFamily="34" charset="0"/>
                        </a:rPr>
                        <a:t> </a:t>
                      </a:r>
                      <a:r>
                        <a:rPr lang="en-US" sz="1600" baseline="0" noProof="0" dirty="0" smtClean="0">
                          <a:latin typeface="Arial" panose="020B0604020202020204" pitchFamily="34" charset="0"/>
                          <a:cs typeface="Arial" panose="020B0604020202020204" pitchFamily="34" charset="0"/>
                          <a:sym typeface="Wingdings" panose="05000000000000000000" pitchFamily="2" charset="2"/>
                        </a:rPr>
                        <a:t>à </a:t>
                      </a:r>
                      <a:r>
                        <a:rPr lang="en-US" sz="1600" baseline="0" noProof="0" dirty="0" err="1" smtClean="0">
                          <a:latin typeface="Arial" panose="020B0604020202020204" pitchFamily="34" charset="0"/>
                          <a:cs typeface="Arial" panose="020B0604020202020204" pitchFamily="34" charset="0"/>
                          <a:sym typeface="Wingdings" panose="05000000000000000000" pitchFamily="2" charset="2"/>
                        </a:rPr>
                        <a:t>developper</a:t>
                      </a:r>
                      <a:r>
                        <a:rPr lang="en-US" sz="1600" baseline="0" noProof="0" dirty="0" smtClean="0">
                          <a:latin typeface="Arial" panose="020B0604020202020204" pitchFamily="34" charset="0"/>
                          <a:cs typeface="Arial" panose="020B0604020202020204" pitchFamily="34" charset="0"/>
                          <a:sym typeface="Wingdings" panose="05000000000000000000" pitchFamily="2" charset="2"/>
                        </a:rPr>
                        <a:t> </a:t>
                      </a:r>
                      <a:endParaRPr lang="en-US" sz="1600" noProof="0" dirty="0" smtClean="0">
                        <a:latin typeface="Arial" panose="020B0604020202020204" pitchFamily="34" charset="0"/>
                        <a:cs typeface="Arial" panose="020B0604020202020204" pitchFamily="34" charset="0"/>
                      </a:endParaRPr>
                    </a:p>
                    <a:p>
                      <a:endParaRPr lang="en-US" sz="1600" noProof="0" dirty="0">
                        <a:latin typeface="Arial" panose="020B0604020202020204" pitchFamily="34" charset="0"/>
                        <a:cs typeface="Arial" panose="020B0604020202020204" pitchFamily="34" charset="0"/>
                      </a:endParaRPr>
                    </a:p>
                  </a:txBody>
                  <a:tcPr anchor="ctr"/>
                </a:tc>
                <a:tc>
                  <a:txBody>
                    <a:bodyPr/>
                    <a:lstStyle/>
                    <a:p>
                      <a:pPr marL="285750" indent="-285750">
                        <a:buFont typeface="Arial" panose="020B0604020202020204" pitchFamily="34" charset="0"/>
                        <a:buChar char="•"/>
                      </a:pPr>
                      <a:r>
                        <a:rPr lang="en-US" sz="1600" noProof="0" dirty="0" smtClean="0">
                          <a:latin typeface="Arial" panose="020B0604020202020204" pitchFamily="34" charset="0"/>
                          <a:cs typeface="Arial" panose="020B0604020202020204" pitchFamily="34" charset="0"/>
                        </a:rPr>
                        <a:t>La collaboration avec </a:t>
                      </a:r>
                      <a:r>
                        <a:rPr lang="en-US" sz="1600" noProof="0" dirty="0" err="1" smtClean="0">
                          <a:latin typeface="Arial" panose="020B0604020202020204" pitchFamily="34" charset="0"/>
                          <a:cs typeface="Arial" panose="020B0604020202020204" pitchFamily="34" charset="0"/>
                        </a:rPr>
                        <a:t>l’équie</a:t>
                      </a:r>
                      <a:r>
                        <a:rPr lang="en-US" sz="1600" noProof="0" dirty="0" smtClean="0">
                          <a:latin typeface="Arial" panose="020B0604020202020204" pitchFamily="34" charset="0"/>
                          <a:cs typeface="Arial" panose="020B0604020202020204" pitchFamily="34" charset="0"/>
                        </a:rPr>
                        <a:t> </a:t>
                      </a:r>
                      <a:r>
                        <a:rPr lang="en-US" sz="1600" noProof="0" dirty="0" err="1" smtClean="0">
                          <a:latin typeface="Arial" panose="020B0604020202020204" pitchFamily="34" charset="0"/>
                          <a:cs typeface="Arial" panose="020B0604020202020204" pitchFamily="34" charset="0"/>
                        </a:rPr>
                        <a:t>ITrust</a:t>
                      </a:r>
                      <a:r>
                        <a:rPr lang="en-US" sz="1600" baseline="0" noProof="0" dirty="0" smtClean="0">
                          <a:latin typeface="Arial" panose="020B0604020202020204" pitchFamily="34" charset="0"/>
                          <a:cs typeface="Arial" panose="020B0604020202020204" pitchFamily="34" charset="0"/>
                        </a:rPr>
                        <a:t> </a:t>
                      </a:r>
                      <a:r>
                        <a:rPr lang="en-US" sz="1600" baseline="0" noProof="0" dirty="0" err="1" smtClean="0">
                          <a:latin typeface="Arial" panose="020B0604020202020204" pitchFamily="34" charset="0"/>
                          <a:cs typeface="Arial" panose="020B0604020202020204" pitchFamily="34" charset="0"/>
                        </a:rPr>
                        <a:t>facilitera</a:t>
                      </a:r>
                      <a:r>
                        <a:rPr lang="en-US" sz="1600" baseline="0" noProof="0" dirty="0" smtClean="0">
                          <a:latin typeface="Arial" panose="020B0604020202020204" pitchFamily="34" charset="0"/>
                          <a:cs typeface="Arial" panose="020B0604020202020204" pitchFamily="34" charset="0"/>
                        </a:rPr>
                        <a:t> </a:t>
                      </a:r>
                      <a:r>
                        <a:rPr lang="en-US" sz="1600" baseline="0" noProof="0" dirty="0" err="1" smtClean="0">
                          <a:latin typeface="Arial" panose="020B0604020202020204" pitchFamily="34" charset="0"/>
                          <a:cs typeface="Arial" panose="020B0604020202020204" pitchFamily="34" charset="0"/>
                        </a:rPr>
                        <a:t>l’accès</a:t>
                      </a:r>
                      <a:r>
                        <a:rPr lang="en-US" sz="1600" baseline="0" noProof="0" dirty="0" smtClean="0">
                          <a:latin typeface="Arial" panose="020B0604020202020204" pitchFamily="34" charset="0"/>
                          <a:cs typeface="Arial" panose="020B0604020202020204" pitchFamily="34" charset="0"/>
                        </a:rPr>
                        <a:t> à </a:t>
                      </a:r>
                      <a:r>
                        <a:rPr lang="en-US" sz="1600" baseline="0" noProof="0" dirty="0" err="1" smtClean="0">
                          <a:latin typeface="Arial" panose="020B0604020202020204" pitchFamily="34" charset="0"/>
                          <a:cs typeface="Arial" panose="020B0604020202020204" pitchFamily="34" charset="0"/>
                        </a:rPr>
                        <a:t>d’autres</a:t>
                      </a:r>
                      <a:r>
                        <a:rPr lang="en-US" sz="1600" baseline="0" noProof="0" dirty="0" smtClean="0">
                          <a:latin typeface="Arial" panose="020B0604020202020204" pitchFamily="34" charset="0"/>
                          <a:cs typeface="Arial" panose="020B0604020202020204" pitchFamily="34" charset="0"/>
                        </a:rPr>
                        <a:t> participants de </a:t>
                      </a:r>
                      <a:r>
                        <a:rPr lang="en-US" sz="1600" baseline="0" noProof="0" dirty="0" err="1" smtClean="0">
                          <a:latin typeface="Arial" panose="020B0604020202020204" pitchFamily="34" charset="0"/>
                          <a:cs typeface="Arial" panose="020B0604020202020204" pitchFamily="34" charset="0"/>
                        </a:rPr>
                        <a:t>différents</a:t>
                      </a:r>
                      <a:r>
                        <a:rPr lang="en-US" sz="1600" baseline="0" noProof="0" dirty="0" smtClean="0">
                          <a:latin typeface="Arial" panose="020B0604020202020204" pitchFamily="34" charset="0"/>
                          <a:cs typeface="Arial" panose="020B0604020202020204" pitchFamily="34" charset="0"/>
                        </a:rPr>
                        <a:t> </a:t>
                      </a:r>
                      <a:r>
                        <a:rPr lang="en-US" sz="1600" baseline="0" noProof="0" dirty="0" err="1" smtClean="0">
                          <a:latin typeface="Arial" panose="020B0604020202020204" pitchFamily="34" charset="0"/>
                          <a:cs typeface="Arial" panose="020B0604020202020204" pitchFamily="34" charset="0"/>
                        </a:rPr>
                        <a:t>contextes</a:t>
                      </a:r>
                      <a:endParaRPr lang="en-US" sz="1600" noProof="0" dirty="0">
                        <a:latin typeface="Arial" panose="020B0604020202020204" pitchFamily="34" charset="0"/>
                        <a:cs typeface="Arial" panose="020B0604020202020204" pitchFamily="34" charset="0"/>
                      </a:endParaRPr>
                    </a:p>
                  </a:txBody>
                  <a:tcPr anchor="ctr"/>
                </a:tc>
              </a:tr>
            </a:tbl>
          </a:graphicData>
        </a:graphic>
      </p:graphicFrame>
    </p:spTree>
    <p:extLst>
      <p:ext uri="{BB962C8B-B14F-4D97-AF65-F5344CB8AC3E}">
        <p14:creationId xmlns:p14="http://schemas.microsoft.com/office/powerpoint/2010/main" val="32741509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851" y="260351"/>
            <a:ext cx="8439150" cy="806450"/>
          </a:xfrm>
        </p:spPr>
        <p:txBody>
          <a:bodyPr/>
          <a:lstStyle/>
          <a:p>
            <a:r>
              <a:rPr lang="fr-CH" sz="3600" b="1" dirty="0" smtClean="0">
                <a:latin typeface="Arial" panose="020B0604020202020204" pitchFamily="34" charset="0"/>
                <a:cs typeface="Arial" panose="020B0604020202020204" pitchFamily="34" charset="0"/>
              </a:rPr>
              <a:t>Agenda</a:t>
            </a:r>
            <a:endParaRPr lang="fr-CH" sz="3600" b="1" dirty="0">
              <a:latin typeface="Arial" panose="020B0604020202020204" pitchFamily="34" charset="0"/>
              <a:cs typeface="Arial" panose="020B0604020202020204" pitchFamily="34" charset="0"/>
            </a:endParaRPr>
          </a:p>
        </p:txBody>
      </p:sp>
      <p:sp>
        <p:nvSpPr>
          <p:cNvPr id="3" name="Rectangle 2"/>
          <p:cNvSpPr/>
          <p:nvPr/>
        </p:nvSpPr>
        <p:spPr>
          <a:xfrm>
            <a:off x="533400" y="914400"/>
            <a:ext cx="7391400" cy="5262979"/>
          </a:xfrm>
          <a:prstGeom prst="rect">
            <a:avLst/>
          </a:prstGeom>
        </p:spPr>
        <p:txBody>
          <a:bodyPr wrap="square">
            <a:spAutoFit/>
          </a:bodyPr>
          <a:lstStyle/>
          <a:p>
            <a:pPr marL="457200" indent="-457200">
              <a:buFont typeface="Arial" panose="020B0604020202020204" pitchFamily="34" charset="0"/>
              <a:buChar char="•"/>
            </a:pPr>
            <a:r>
              <a:rPr lang="en-US" sz="2800" dirty="0" err="1" smtClean="0">
                <a:solidFill>
                  <a:srgbClr val="3D2008"/>
                </a:solidFill>
                <a:latin typeface="+mj-lt"/>
                <a:cs typeface="Arial" panose="020B0604020202020204" pitchFamily="34" charset="0"/>
              </a:rPr>
              <a:t>Projet</a:t>
            </a:r>
            <a:r>
              <a:rPr lang="en-US" sz="2800" dirty="0" smtClean="0">
                <a:solidFill>
                  <a:srgbClr val="3D2008"/>
                </a:solidFill>
                <a:latin typeface="+mj-lt"/>
                <a:cs typeface="Arial" panose="020B0604020202020204" pitchFamily="34" charset="0"/>
              </a:rPr>
              <a:t> </a:t>
            </a:r>
            <a:r>
              <a:rPr lang="en-US" sz="2800" dirty="0" err="1" smtClean="0">
                <a:solidFill>
                  <a:srgbClr val="3D2008"/>
                </a:solidFill>
                <a:latin typeface="+mj-lt"/>
                <a:cs typeface="Arial" panose="020B0604020202020204" pitchFamily="34" charset="0"/>
              </a:rPr>
              <a:t>RiC</a:t>
            </a:r>
            <a:r>
              <a:rPr lang="en-US" sz="2800" dirty="0" smtClean="0">
                <a:solidFill>
                  <a:srgbClr val="3D2008"/>
                </a:solidFill>
                <a:latin typeface="+mj-lt"/>
                <a:cs typeface="Arial" panose="020B0604020202020204" pitchFamily="34" charset="0"/>
              </a:rPr>
              <a:t> : </a:t>
            </a:r>
            <a:r>
              <a:rPr lang="en-US" sz="2800" dirty="0" err="1" smtClean="0">
                <a:solidFill>
                  <a:srgbClr val="3D2008"/>
                </a:solidFill>
                <a:latin typeface="+mj-lt"/>
                <a:cs typeface="Arial" panose="020B0604020202020204" pitchFamily="34" charset="0"/>
              </a:rPr>
              <a:t>contexte</a:t>
            </a:r>
            <a:endParaRPr lang="en-US" sz="2800" dirty="0" smtClean="0">
              <a:solidFill>
                <a:srgbClr val="3D2008"/>
              </a:solidFill>
              <a:latin typeface="+mj-lt"/>
              <a:cs typeface="Arial" panose="020B0604020202020204" pitchFamily="34" charset="0"/>
            </a:endParaRPr>
          </a:p>
          <a:p>
            <a:endParaRPr lang="en-US" sz="2800" dirty="0" smtClean="0">
              <a:solidFill>
                <a:srgbClr val="3D2008"/>
              </a:solidFill>
              <a:latin typeface="+mj-lt"/>
              <a:cs typeface="Arial" panose="020B0604020202020204" pitchFamily="34" charset="0"/>
            </a:endParaRPr>
          </a:p>
          <a:p>
            <a:pPr marL="457200" indent="-457200">
              <a:buFont typeface="Arial" panose="020B0604020202020204" pitchFamily="34" charset="0"/>
              <a:buChar char="•"/>
            </a:pPr>
            <a:r>
              <a:rPr lang="en-US" sz="2800" dirty="0" err="1" smtClean="0">
                <a:solidFill>
                  <a:srgbClr val="3D2008"/>
                </a:solidFill>
                <a:latin typeface="+mj-lt"/>
                <a:cs typeface="Arial" panose="020B0604020202020204" pitchFamily="34" charset="0"/>
              </a:rPr>
              <a:t>Équipe</a:t>
            </a:r>
            <a:endParaRPr lang="en-US" sz="2800" dirty="0" smtClean="0">
              <a:solidFill>
                <a:srgbClr val="3D2008"/>
              </a:solidFill>
              <a:latin typeface="+mj-lt"/>
              <a:cs typeface="Arial" panose="020B0604020202020204" pitchFamily="34" charset="0"/>
            </a:endParaRPr>
          </a:p>
          <a:p>
            <a:pPr marL="457200" indent="-457200">
              <a:buFont typeface="Arial" panose="020B0604020202020204" pitchFamily="34" charset="0"/>
              <a:buChar char="•"/>
            </a:pPr>
            <a:endParaRPr lang="en-US" sz="2800" dirty="0" smtClean="0">
              <a:solidFill>
                <a:srgbClr val="3D2008"/>
              </a:solidFill>
              <a:latin typeface="+mj-lt"/>
              <a:cs typeface="Arial" panose="020B0604020202020204" pitchFamily="34" charset="0"/>
            </a:endParaRPr>
          </a:p>
          <a:p>
            <a:pPr marL="457200" indent="-457200">
              <a:buFont typeface="Arial" panose="020B0604020202020204" pitchFamily="34" charset="0"/>
              <a:buChar char="•"/>
            </a:pPr>
            <a:r>
              <a:rPr lang="en-US" sz="2800" dirty="0" err="1" smtClean="0">
                <a:solidFill>
                  <a:srgbClr val="3D2008"/>
                </a:solidFill>
                <a:latin typeface="+mj-lt"/>
                <a:cs typeface="Arial" panose="020B0604020202020204" pitchFamily="34" charset="0"/>
              </a:rPr>
              <a:t>Objectifs</a:t>
            </a:r>
            <a:endParaRPr lang="en-US" sz="2800" dirty="0" smtClean="0">
              <a:solidFill>
                <a:srgbClr val="3D2008"/>
              </a:solidFill>
              <a:latin typeface="+mj-lt"/>
              <a:cs typeface="Arial" panose="020B0604020202020204" pitchFamily="34" charset="0"/>
            </a:endParaRPr>
          </a:p>
          <a:p>
            <a:pPr marL="457200" indent="-457200">
              <a:buFont typeface="Arial" panose="020B0604020202020204" pitchFamily="34" charset="0"/>
              <a:buChar char="•"/>
            </a:pPr>
            <a:endParaRPr lang="en-US" sz="2800" dirty="0" smtClean="0">
              <a:solidFill>
                <a:srgbClr val="3D2008"/>
              </a:solidFill>
              <a:latin typeface="+mj-lt"/>
              <a:cs typeface="Arial" panose="020B0604020202020204" pitchFamily="34" charset="0"/>
            </a:endParaRPr>
          </a:p>
          <a:p>
            <a:pPr marL="457200" indent="-457200">
              <a:buFont typeface="Arial" panose="020B0604020202020204" pitchFamily="34" charset="0"/>
              <a:buChar char="•"/>
            </a:pPr>
            <a:r>
              <a:rPr lang="en-US" sz="2800" dirty="0" err="1" smtClean="0">
                <a:solidFill>
                  <a:srgbClr val="3D2008"/>
                </a:solidFill>
                <a:latin typeface="+mj-lt"/>
                <a:cs typeface="Arial" panose="020B0604020202020204" pitchFamily="34" charset="0"/>
              </a:rPr>
              <a:t>Méthodologie</a:t>
            </a:r>
            <a:endParaRPr lang="en-US" sz="2800" dirty="0" smtClean="0">
              <a:solidFill>
                <a:srgbClr val="3D2008"/>
              </a:solidFill>
              <a:latin typeface="+mj-lt"/>
              <a:cs typeface="Arial" panose="020B0604020202020204" pitchFamily="34" charset="0"/>
            </a:endParaRPr>
          </a:p>
          <a:p>
            <a:pPr marL="457200" indent="-457200">
              <a:buFont typeface="Arial" panose="020B0604020202020204" pitchFamily="34" charset="0"/>
              <a:buChar char="•"/>
            </a:pPr>
            <a:endParaRPr lang="en-US" sz="2800" dirty="0" smtClean="0">
              <a:solidFill>
                <a:srgbClr val="3D2008"/>
              </a:solidFill>
              <a:latin typeface="+mj-lt"/>
              <a:cs typeface="Arial" panose="020B0604020202020204" pitchFamily="34" charset="0"/>
            </a:endParaRPr>
          </a:p>
          <a:p>
            <a:pPr marL="457200" indent="-457200">
              <a:buFont typeface="Arial" panose="020B0604020202020204" pitchFamily="34" charset="0"/>
              <a:buChar char="•"/>
            </a:pPr>
            <a:r>
              <a:rPr lang="en-US" sz="2800" dirty="0" err="1" smtClean="0">
                <a:solidFill>
                  <a:srgbClr val="3D2008"/>
                </a:solidFill>
                <a:latin typeface="+mj-lt"/>
                <a:cs typeface="Arial" panose="020B0604020202020204" pitchFamily="34" charset="0"/>
              </a:rPr>
              <a:t>Résults</a:t>
            </a:r>
            <a:r>
              <a:rPr lang="en-US" sz="2800" dirty="0" smtClean="0">
                <a:solidFill>
                  <a:srgbClr val="3D2008"/>
                </a:solidFill>
                <a:latin typeface="+mj-lt"/>
                <a:cs typeface="Arial" panose="020B0604020202020204" pitchFamily="34" charset="0"/>
              </a:rPr>
              <a:t> : Résumé des </a:t>
            </a:r>
            <a:r>
              <a:rPr lang="en-US" sz="2800" dirty="0" err="1" smtClean="0">
                <a:solidFill>
                  <a:srgbClr val="3D2008"/>
                </a:solidFill>
                <a:latin typeface="+mj-lt"/>
                <a:cs typeface="Arial" panose="020B0604020202020204" pitchFamily="34" charset="0"/>
              </a:rPr>
              <a:t>résultats</a:t>
            </a:r>
            <a:r>
              <a:rPr lang="en-US" sz="2800" dirty="0" smtClean="0">
                <a:solidFill>
                  <a:srgbClr val="3D2008"/>
                </a:solidFill>
                <a:latin typeface="+mj-lt"/>
                <a:cs typeface="Arial" panose="020B0604020202020204" pitchFamily="34" charset="0"/>
              </a:rPr>
              <a:t> </a:t>
            </a:r>
            <a:r>
              <a:rPr lang="en-US" sz="2800" dirty="0" err="1" smtClean="0">
                <a:solidFill>
                  <a:srgbClr val="3D2008"/>
                </a:solidFill>
                <a:latin typeface="+mj-lt"/>
                <a:cs typeface="Arial" panose="020B0604020202020204" pitchFamily="34" charset="0"/>
              </a:rPr>
              <a:t>préliminaires</a:t>
            </a:r>
            <a:r>
              <a:rPr lang="en-US" sz="2800" dirty="0" smtClean="0">
                <a:solidFill>
                  <a:srgbClr val="3D2008"/>
                </a:solidFill>
                <a:latin typeface="+mj-lt"/>
                <a:cs typeface="Arial" panose="020B0604020202020204" pitchFamily="34" charset="0"/>
              </a:rPr>
              <a:t> </a:t>
            </a:r>
          </a:p>
          <a:p>
            <a:pPr marL="457200" indent="-457200">
              <a:buFont typeface="Arial" panose="020B0604020202020204" pitchFamily="34" charset="0"/>
              <a:buChar char="•"/>
            </a:pPr>
            <a:endParaRPr lang="en-US" sz="2800" dirty="0" smtClean="0">
              <a:solidFill>
                <a:srgbClr val="3D2008"/>
              </a:solidFill>
              <a:latin typeface="+mj-lt"/>
              <a:cs typeface="Arial" panose="020B0604020202020204" pitchFamily="34" charset="0"/>
            </a:endParaRPr>
          </a:p>
          <a:p>
            <a:pPr marL="457200" indent="-457200">
              <a:buFont typeface="Arial" panose="020B0604020202020204" pitchFamily="34" charset="0"/>
              <a:buChar char="•"/>
            </a:pPr>
            <a:r>
              <a:rPr lang="en-US" sz="2800" dirty="0" err="1" smtClean="0">
                <a:solidFill>
                  <a:srgbClr val="3D2008"/>
                </a:solidFill>
                <a:latin typeface="+mj-lt"/>
                <a:cs typeface="Arial" panose="020B0604020202020204" pitchFamily="34" charset="0"/>
              </a:rPr>
              <a:t>Prochaines</a:t>
            </a:r>
            <a:r>
              <a:rPr lang="en-US" sz="2800" dirty="0" smtClean="0">
                <a:solidFill>
                  <a:srgbClr val="3D2008"/>
                </a:solidFill>
                <a:latin typeface="+mj-lt"/>
                <a:cs typeface="Arial" panose="020B0604020202020204" pitchFamily="34" charset="0"/>
              </a:rPr>
              <a:t> </a:t>
            </a:r>
            <a:r>
              <a:rPr lang="en-US" sz="2800" dirty="0" err="1" smtClean="0">
                <a:solidFill>
                  <a:srgbClr val="3D2008"/>
                </a:solidFill>
                <a:latin typeface="+mj-lt"/>
                <a:cs typeface="Arial" panose="020B0604020202020204" pitchFamily="34" charset="0"/>
              </a:rPr>
              <a:t>étapes</a:t>
            </a:r>
            <a:endParaRPr lang="en-US" sz="2800" dirty="0" smtClean="0">
              <a:solidFill>
                <a:srgbClr val="3D2008"/>
              </a:solidFill>
              <a:latin typeface="+mj-lt"/>
              <a:cs typeface="Arial" panose="020B0604020202020204" pitchFamily="34" charset="0"/>
            </a:endParaRPr>
          </a:p>
          <a:p>
            <a:pPr marL="457200" indent="-457200">
              <a:buFont typeface="Arial" panose="020B0604020202020204" pitchFamily="34" charset="0"/>
              <a:buChar char="•"/>
            </a:pPr>
            <a:endParaRPr lang="en-US" sz="2800" dirty="0">
              <a:solidFill>
                <a:srgbClr val="3D2008"/>
              </a:solidFill>
              <a:latin typeface="+mj-lt"/>
              <a:cs typeface="BrowalliaUPC" panose="020B0604020202020204" pitchFamily="34" charset="-34"/>
            </a:endParaRPr>
          </a:p>
        </p:txBody>
      </p:sp>
    </p:spTree>
    <p:extLst>
      <p:ext uri="{BB962C8B-B14F-4D97-AF65-F5344CB8AC3E}">
        <p14:creationId xmlns:p14="http://schemas.microsoft.com/office/powerpoint/2010/main" val="21908945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
          <p:cNvSpPr>
            <a:spLocks noGrp="1" noChangeArrowheads="1"/>
          </p:cNvSpPr>
          <p:nvPr>
            <p:ph type="title"/>
          </p:nvPr>
        </p:nvSpPr>
        <p:spPr>
          <a:xfrm>
            <a:off x="322261" y="306387"/>
            <a:ext cx="8494713" cy="1141413"/>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sz="3600" b="1" dirty="0" err="1" smtClean="0">
                <a:latin typeface="Arial" panose="020B0604020202020204" pitchFamily="34" charset="0"/>
                <a:cs typeface="Arial" panose="020B0604020202020204" pitchFamily="34" charset="0"/>
              </a:rPr>
              <a:t>Prochaines</a:t>
            </a:r>
            <a:r>
              <a:rPr lang="en-CA" sz="3600" b="1" dirty="0" smtClean="0">
                <a:latin typeface="Arial" panose="020B0604020202020204" pitchFamily="34" charset="0"/>
                <a:cs typeface="Arial" panose="020B0604020202020204" pitchFamily="34" charset="0"/>
              </a:rPr>
              <a:t> </a:t>
            </a:r>
            <a:r>
              <a:rPr lang="en-CA" sz="3600" b="1" dirty="0" err="1" smtClean="0">
                <a:latin typeface="Arial" panose="020B0604020202020204" pitchFamily="34" charset="0"/>
                <a:cs typeface="Arial" panose="020B0604020202020204" pitchFamily="34" charset="0"/>
              </a:rPr>
              <a:t>étapes</a:t>
            </a:r>
            <a:r>
              <a:rPr lang="en-CA" sz="3600" b="1" dirty="0" smtClean="0">
                <a:latin typeface="Arial" panose="020B0604020202020204" pitchFamily="34" charset="0"/>
                <a:cs typeface="Arial" panose="020B0604020202020204" pitchFamily="34" charset="0"/>
              </a:rPr>
              <a:t>…</a:t>
            </a:r>
          </a:p>
        </p:txBody>
      </p:sp>
      <p:sp>
        <p:nvSpPr>
          <p:cNvPr id="31747" name="Rectangle 2"/>
          <p:cNvSpPr>
            <a:spLocks noGrp="1" noChangeArrowheads="1"/>
          </p:cNvSpPr>
          <p:nvPr>
            <p:ph type="body" idx="1"/>
          </p:nvPr>
        </p:nvSpPr>
        <p:spPr>
          <a:xfrm>
            <a:off x="686594" y="1143000"/>
            <a:ext cx="7770812" cy="4724400"/>
          </a:xfrm>
        </p:spPr>
        <p:txBody>
          <a:bodyPr>
            <a:noAutofit/>
          </a:bodyPr>
          <a:lstStyle/>
          <a:p>
            <a:pPr marL="457200" indent="-457200">
              <a:spcBef>
                <a:spcPts val="0"/>
              </a:spcBef>
              <a:buClrTx/>
              <a:buFont typeface="Arial" panose="020B0604020202020204" pitchFamily="34" charset="0"/>
              <a:buChar char="•"/>
              <a:tabLst>
                <a:tab pos="896938" algn="l"/>
                <a:tab pos="971550" algn="l"/>
                <a:tab pos="1346200" algn="l"/>
                <a:tab pos="1795463" algn="l"/>
                <a:tab pos="2244725" algn="l"/>
                <a:tab pos="2693988" algn="l"/>
                <a:tab pos="3086100"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sz="2400" dirty="0" smtClean="0">
                <a:latin typeface="BrowalliaUPC" panose="020B0604020202020204" pitchFamily="34" charset="-34"/>
                <a:cs typeface="BrowalliaUPC" panose="020B0604020202020204" pitchFamily="34" charset="-34"/>
              </a:rPr>
              <a:t>Continuer les </a:t>
            </a:r>
            <a:r>
              <a:rPr lang="en-CA" sz="2400" dirty="0" err="1" smtClean="0">
                <a:latin typeface="BrowalliaUPC" panose="020B0604020202020204" pitchFamily="34" charset="-34"/>
                <a:cs typeface="BrowalliaUPC" panose="020B0604020202020204" pitchFamily="34" charset="-34"/>
              </a:rPr>
              <a:t>entrevues</a:t>
            </a:r>
            <a:r>
              <a:rPr lang="en-CA" sz="2400" dirty="0" smtClean="0">
                <a:latin typeface="BrowalliaUPC" panose="020B0604020202020204" pitchFamily="34" charset="-34"/>
                <a:cs typeface="BrowalliaUPC" panose="020B0604020202020204" pitchFamily="34" charset="-34"/>
              </a:rPr>
              <a:t> avec les </a:t>
            </a:r>
            <a:r>
              <a:rPr lang="en-CA" sz="2400" dirty="0" err="1" smtClean="0">
                <a:latin typeface="BrowalliaUPC" panose="020B0604020202020204" pitchFamily="34" charset="-34"/>
                <a:cs typeface="BrowalliaUPC" panose="020B0604020202020204" pitchFamily="34" charset="-34"/>
              </a:rPr>
              <a:t>fournisseurs</a:t>
            </a:r>
            <a:r>
              <a:rPr lang="en-CA" sz="2400" dirty="0" smtClean="0">
                <a:latin typeface="BrowalliaUPC" panose="020B0604020202020204" pitchFamily="34" charset="-34"/>
                <a:cs typeface="BrowalliaUPC" panose="020B0604020202020204" pitchFamily="34" charset="-34"/>
              </a:rPr>
              <a:t> du Cloud</a:t>
            </a:r>
          </a:p>
          <a:p>
            <a:pPr marL="457200" indent="-457200">
              <a:spcBef>
                <a:spcPts val="0"/>
              </a:spcBef>
              <a:buClrTx/>
              <a:buFont typeface="Arial" panose="020B0604020202020204" pitchFamily="34" charset="0"/>
              <a:buChar char="•"/>
              <a:tabLst>
                <a:tab pos="896938" algn="l"/>
                <a:tab pos="971550" algn="l"/>
                <a:tab pos="1346200" algn="l"/>
                <a:tab pos="1795463" algn="l"/>
                <a:tab pos="2244725" algn="l"/>
                <a:tab pos="2693988" algn="l"/>
                <a:tab pos="3086100"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CA" sz="2400" dirty="0" smtClean="0">
              <a:latin typeface="BrowalliaUPC" panose="020B0604020202020204" pitchFamily="34" charset="-34"/>
              <a:cs typeface="BrowalliaUPC" panose="020B0604020202020204" pitchFamily="34" charset="-34"/>
            </a:endParaRPr>
          </a:p>
          <a:p>
            <a:pPr marL="457200" indent="-457200">
              <a:spcBef>
                <a:spcPts val="0"/>
              </a:spcBef>
              <a:buClrTx/>
              <a:buFont typeface="Arial" panose="020B0604020202020204" pitchFamily="34" charset="0"/>
              <a:buChar char="•"/>
              <a:tabLst>
                <a:tab pos="896938" algn="l"/>
                <a:tab pos="971550" algn="l"/>
                <a:tab pos="1346200" algn="l"/>
                <a:tab pos="1795463" algn="l"/>
                <a:tab pos="2244725" algn="l"/>
                <a:tab pos="2693988" algn="l"/>
                <a:tab pos="3086100"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sz="2400" dirty="0" err="1" smtClean="0">
                <a:latin typeface="BrowalliaUPC" panose="020B0604020202020204" pitchFamily="34" charset="-34"/>
                <a:cs typeface="BrowalliaUPC" panose="020B0604020202020204" pitchFamily="34" charset="-34"/>
              </a:rPr>
              <a:t>Créer</a:t>
            </a:r>
            <a:r>
              <a:rPr lang="en-CA" sz="2400" dirty="0" smtClean="0">
                <a:latin typeface="BrowalliaUPC" panose="020B0604020202020204" pitchFamily="34" charset="-34"/>
                <a:cs typeface="BrowalliaUPC" panose="020B0604020202020204" pitchFamily="34" charset="-34"/>
              </a:rPr>
              <a:t> </a:t>
            </a:r>
            <a:r>
              <a:rPr lang="en-CA" sz="2400" dirty="0" err="1" smtClean="0">
                <a:latin typeface="BrowalliaUPC" panose="020B0604020202020204" pitchFamily="34" charset="-34"/>
                <a:cs typeface="BrowalliaUPC" panose="020B0604020202020204" pitchFamily="34" charset="-34"/>
              </a:rPr>
              <a:t>une</a:t>
            </a:r>
            <a:r>
              <a:rPr lang="en-CA" sz="2400" dirty="0" smtClean="0">
                <a:latin typeface="BrowalliaUPC" panose="020B0604020202020204" pitchFamily="34" charset="-34"/>
                <a:cs typeface="BrowalliaUPC" panose="020B0604020202020204" pitchFamily="34" charset="-34"/>
              </a:rPr>
              <a:t> nouvelle version du questionnaire pour les </a:t>
            </a:r>
            <a:r>
              <a:rPr lang="en-CA" sz="2400" dirty="0" err="1" smtClean="0">
                <a:latin typeface="BrowalliaUPC" panose="020B0604020202020204" pitchFamily="34" charset="-34"/>
                <a:cs typeface="BrowalliaUPC" panose="020B0604020202020204" pitchFamily="34" charset="-34"/>
              </a:rPr>
              <a:t>utilisateurs</a:t>
            </a:r>
            <a:endParaRPr lang="en-CA" sz="2400" dirty="0" smtClean="0">
              <a:latin typeface="BrowalliaUPC" panose="020B0604020202020204" pitchFamily="34" charset="-34"/>
              <a:cs typeface="BrowalliaUPC" panose="020B0604020202020204" pitchFamily="34" charset="-34"/>
            </a:endParaRPr>
          </a:p>
          <a:p>
            <a:pPr marL="457200" indent="-457200">
              <a:spcBef>
                <a:spcPts val="0"/>
              </a:spcBef>
              <a:buClrTx/>
              <a:buFont typeface="Arial" panose="020B0604020202020204" pitchFamily="34" charset="0"/>
              <a:buChar char="•"/>
              <a:tabLst>
                <a:tab pos="896938" algn="l"/>
                <a:tab pos="971550" algn="l"/>
                <a:tab pos="1346200" algn="l"/>
                <a:tab pos="1795463" algn="l"/>
                <a:tab pos="2244725" algn="l"/>
                <a:tab pos="2693988" algn="l"/>
                <a:tab pos="3086100"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CA" sz="2400" dirty="0" smtClean="0">
              <a:latin typeface="BrowalliaUPC" panose="020B0604020202020204" pitchFamily="34" charset="-34"/>
              <a:cs typeface="BrowalliaUPC" panose="020B0604020202020204" pitchFamily="34" charset="-34"/>
            </a:endParaRPr>
          </a:p>
          <a:p>
            <a:pPr marL="457200" indent="-457200">
              <a:spcBef>
                <a:spcPts val="0"/>
              </a:spcBef>
              <a:buClrTx/>
              <a:buFont typeface="Arial" panose="020B0604020202020204" pitchFamily="34" charset="0"/>
              <a:buChar char="•"/>
              <a:tabLst>
                <a:tab pos="896938" algn="l"/>
                <a:tab pos="971550" algn="l"/>
                <a:tab pos="1346200" algn="l"/>
                <a:tab pos="1795463" algn="l"/>
                <a:tab pos="2244725" algn="l"/>
                <a:tab pos="2693988" algn="l"/>
                <a:tab pos="3086100"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sz="2400" dirty="0" err="1" smtClean="0">
                <a:latin typeface="BrowalliaUPC" panose="020B0604020202020204" pitchFamily="34" charset="-34"/>
                <a:cs typeface="BrowalliaUPC" panose="020B0604020202020204" pitchFamily="34" charset="-34"/>
              </a:rPr>
              <a:t>Développer</a:t>
            </a:r>
            <a:r>
              <a:rPr lang="en-CA" sz="2400" dirty="0" smtClean="0">
                <a:latin typeface="BrowalliaUPC" panose="020B0604020202020204" pitchFamily="34" charset="-34"/>
                <a:cs typeface="BrowalliaUPC" panose="020B0604020202020204" pitchFamily="34" charset="-34"/>
              </a:rPr>
              <a:t> </a:t>
            </a:r>
            <a:r>
              <a:rPr lang="en-CA" sz="2400" dirty="0" err="1" smtClean="0">
                <a:latin typeface="BrowalliaUPC" panose="020B0604020202020204" pitchFamily="34" charset="-34"/>
                <a:cs typeface="BrowalliaUPC" panose="020B0604020202020204" pitchFamily="34" charset="-34"/>
              </a:rPr>
              <a:t>notre</a:t>
            </a:r>
            <a:r>
              <a:rPr lang="en-CA" sz="2400" dirty="0" smtClean="0">
                <a:latin typeface="BrowalliaUPC" panose="020B0604020202020204" pitchFamily="34" charset="-34"/>
                <a:cs typeface="BrowalliaUPC" panose="020B0604020202020204" pitchFamily="34" charset="-34"/>
              </a:rPr>
              <a:t> collaboration avec </a:t>
            </a:r>
            <a:r>
              <a:rPr lang="en-CA" sz="2400" dirty="0" err="1" smtClean="0">
                <a:latin typeface="BrowalliaUPC" panose="020B0604020202020204" pitchFamily="34" charset="-34"/>
                <a:cs typeface="BrowalliaUPC" panose="020B0604020202020204" pitchFamily="34" charset="-34"/>
              </a:rPr>
              <a:t>l’équipe</a:t>
            </a:r>
            <a:r>
              <a:rPr lang="en-CA" sz="2400" dirty="0" smtClean="0">
                <a:latin typeface="BrowalliaUPC" panose="020B0604020202020204" pitchFamily="34" charset="-34"/>
                <a:cs typeface="BrowalliaUPC" panose="020B0604020202020204" pitchFamily="34" charset="-34"/>
              </a:rPr>
              <a:t> </a:t>
            </a:r>
            <a:r>
              <a:rPr lang="en-CA" sz="2400" dirty="0" err="1" smtClean="0">
                <a:latin typeface="BrowalliaUPC" panose="020B0604020202020204" pitchFamily="34" charset="-34"/>
                <a:cs typeface="BrowalliaUPC" panose="020B0604020202020204" pitchFamily="34" charset="-34"/>
              </a:rPr>
              <a:t>ITrust</a:t>
            </a:r>
            <a:r>
              <a:rPr lang="en-CA" sz="2400" dirty="0" smtClean="0">
                <a:latin typeface="BrowalliaUPC" panose="020B0604020202020204" pitchFamily="34" charset="-34"/>
                <a:cs typeface="BrowalliaUPC" panose="020B0604020202020204" pitchFamily="34" charset="-34"/>
              </a:rPr>
              <a:t> </a:t>
            </a:r>
          </a:p>
          <a:p>
            <a:pPr marL="457200" indent="-457200">
              <a:spcBef>
                <a:spcPts val="0"/>
              </a:spcBef>
              <a:buClrTx/>
              <a:buFont typeface="Arial" panose="020B0604020202020204" pitchFamily="34" charset="0"/>
              <a:buChar char="•"/>
              <a:tabLst>
                <a:tab pos="896938" algn="l"/>
                <a:tab pos="971550" algn="l"/>
                <a:tab pos="1346200" algn="l"/>
                <a:tab pos="1795463" algn="l"/>
                <a:tab pos="2244725" algn="l"/>
                <a:tab pos="2693988" algn="l"/>
                <a:tab pos="3086100"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CA" sz="2400" dirty="0" smtClean="0">
              <a:latin typeface="BrowalliaUPC" panose="020B0604020202020204" pitchFamily="34" charset="-34"/>
              <a:cs typeface="BrowalliaUPC" panose="020B0604020202020204" pitchFamily="34" charset="-34"/>
            </a:endParaRPr>
          </a:p>
          <a:p>
            <a:pPr marL="457200" indent="-457200">
              <a:spcBef>
                <a:spcPts val="0"/>
              </a:spcBef>
              <a:buClrTx/>
              <a:buFont typeface="Arial" panose="020B0604020202020204" pitchFamily="34" charset="0"/>
              <a:buChar char="•"/>
              <a:tabLst>
                <a:tab pos="896938" algn="l"/>
                <a:tab pos="971550" algn="l"/>
                <a:tab pos="1346200" algn="l"/>
                <a:tab pos="1795463" algn="l"/>
                <a:tab pos="2244725" algn="l"/>
                <a:tab pos="2693988" algn="l"/>
                <a:tab pos="3086100"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sz="2400" dirty="0" err="1" smtClean="0">
                <a:latin typeface="BrowalliaUPC" panose="020B0604020202020204" pitchFamily="34" charset="-34"/>
                <a:cs typeface="BrowalliaUPC" panose="020B0604020202020204" pitchFamily="34" charset="-34"/>
              </a:rPr>
              <a:t>Étudier</a:t>
            </a:r>
            <a:r>
              <a:rPr lang="en-CA" sz="2400" dirty="0" smtClean="0">
                <a:latin typeface="BrowalliaUPC" panose="020B0604020202020204" pitchFamily="34" charset="-34"/>
                <a:cs typeface="BrowalliaUPC" panose="020B0604020202020204" pitchFamily="34" charset="-34"/>
              </a:rPr>
              <a:t> la </a:t>
            </a:r>
            <a:r>
              <a:rPr lang="en-CA" sz="2400" dirty="0" err="1" smtClean="0">
                <a:latin typeface="BrowalliaUPC" panose="020B0604020202020204" pitchFamily="34" charset="-34"/>
                <a:cs typeface="BrowalliaUPC" panose="020B0604020202020204" pitchFamily="34" charset="-34"/>
              </a:rPr>
              <a:t>loi</a:t>
            </a:r>
            <a:r>
              <a:rPr lang="en-CA" sz="2400" dirty="0" smtClean="0">
                <a:latin typeface="BrowalliaUPC" panose="020B0604020202020204" pitchFamily="34" charset="-34"/>
                <a:cs typeface="BrowalliaUPC" panose="020B0604020202020204" pitchFamily="34" charset="-34"/>
              </a:rPr>
              <a:t> </a:t>
            </a:r>
            <a:r>
              <a:rPr lang="en-CA" sz="2400" dirty="0" err="1" smtClean="0">
                <a:latin typeface="BrowalliaUPC" panose="020B0604020202020204" pitchFamily="34" charset="-34"/>
                <a:cs typeface="BrowalliaUPC" panose="020B0604020202020204" pitchFamily="34" charset="-34"/>
              </a:rPr>
              <a:t>internationale</a:t>
            </a:r>
            <a:r>
              <a:rPr lang="en-CA" sz="2400" dirty="0" smtClean="0">
                <a:latin typeface="BrowalliaUPC" panose="020B0604020202020204" pitchFamily="34" charset="-34"/>
                <a:cs typeface="BrowalliaUPC" panose="020B0604020202020204" pitchFamily="34" charset="-34"/>
              </a:rPr>
              <a:t> (</a:t>
            </a:r>
            <a:r>
              <a:rPr lang="en-CA" sz="2400" dirty="0" err="1" smtClean="0">
                <a:latin typeface="BrowalliaUPC" panose="020B0604020202020204" pitchFamily="34" charset="-34"/>
                <a:cs typeface="BrowalliaUPC" panose="020B0604020202020204" pitchFamily="34" charset="-34"/>
              </a:rPr>
              <a:t>aérenne</a:t>
            </a:r>
            <a:r>
              <a:rPr lang="en-CA" sz="2400" dirty="0" smtClean="0">
                <a:latin typeface="BrowalliaUPC" panose="020B0604020202020204" pitchFamily="34" charset="-34"/>
                <a:cs typeface="BrowalliaUPC" panose="020B0604020202020204" pitchFamily="34" charset="-34"/>
              </a:rPr>
              <a:t>; maritime) en </a:t>
            </a:r>
            <a:r>
              <a:rPr lang="en-CA" sz="2400" dirty="0" err="1" smtClean="0">
                <a:latin typeface="BrowalliaUPC" panose="020B0604020202020204" pitchFamily="34" charset="-34"/>
                <a:cs typeface="BrowalliaUPC" panose="020B0604020202020204" pitchFamily="34" charset="-34"/>
              </a:rPr>
              <a:t>tant</a:t>
            </a:r>
            <a:r>
              <a:rPr lang="en-CA" sz="2400" dirty="0" smtClean="0">
                <a:latin typeface="BrowalliaUPC" panose="020B0604020202020204" pitchFamily="34" charset="-34"/>
                <a:cs typeface="BrowalliaUPC" panose="020B0604020202020204" pitchFamily="34" charset="-34"/>
              </a:rPr>
              <a:t> </a:t>
            </a:r>
            <a:r>
              <a:rPr lang="en-CA" sz="2400" dirty="0" err="1" smtClean="0">
                <a:latin typeface="BrowalliaUPC" panose="020B0604020202020204" pitchFamily="34" charset="-34"/>
                <a:cs typeface="BrowalliaUPC" panose="020B0604020202020204" pitchFamily="34" charset="-34"/>
              </a:rPr>
              <a:t>que</a:t>
            </a:r>
            <a:r>
              <a:rPr lang="en-CA" sz="2400" dirty="0" smtClean="0">
                <a:latin typeface="BrowalliaUPC" panose="020B0604020202020204" pitchFamily="34" charset="-34"/>
                <a:cs typeface="BrowalliaUPC" panose="020B0604020202020204" pitchFamily="34" charset="-34"/>
              </a:rPr>
              <a:t> </a:t>
            </a:r>
            <a:r>
              <a:rPr lang="en-CA" sz="2400" dirty="0" err="1" smtClean="0">
                <a:latin typeface="BrowalliaUPC" panose="020B0604020202020204" pitchFamily="34" charset="-34"/>
                <a:cs typeface="BrowalliaUPC" panose="020B0604020202020204" pitchFamily="34" charset="-34"/>
              </a:rPr>
              <a:t>modèle</a:t>
            </a:r>
            <a:r>
              <a:rPr lang="en-CA" sz="2400" dirty="0" smtClean="0">
                <a:latin typeface="BrowalliaUPC" panose="020B0604020202020204" pitchFamily="34" charset="-34"/>
                <a:cs typeface="BrowalliaUPC" panose="020B0604020202020204" pitchFamily="34" charset="-34"/>
              </a:rPr>
              <a:t> pour le Cloud et solution pour les questions </a:t>
            </a:r>
            <a:r>
              <a:rPr lang="en-CA" sz="2400" dirty="0" err="1" smtClean="0">
                <a:latin typeface="BrowalliaUPC" panose="020B0604020202020204" pitchFamily="34" charset="-34"/>
                <a:cs typeface="BrowalliaUPC" panose="020B0604020202020204" pitchFamily="34" charset="-34"/>
              </a:rPr>
              <a:t>juridiques</a:t>
            </a:r>
            <a:endParaRPr lang="en-CA" sz="2400" dirty="0">
              <a:latin typeface="BrowalliaUPC" panose="020B0604020202020204" pitchFamily="34" charset="-34"/>
              <a:cs typeface="BrowalliaUPC" panose="020B0604020202020204" pitchFamily="34" charset="-34"/>
            </a:endParaRPr>
          </a:p>
          <a:p>
            <a:pPr marL="457200" indent="-457200">
              <a:spcBef>
                <a:spcPts val="0"/>
              </a:spcBef>
              <a:buClrTx/>
              <a:buFont typeface="Arial" panose="020B0604020202020204" pitchFamily="34" charset="0"/>
              <a:buChar char="•"/>
              <a:tabLst>
                <a:tab pos="896938" algn="l"/>
                <a:tab pos="971550" algn="l"/>
                <a:tab pos="1346200" algn="l"/>
                <a:tab pos="1795463" algn="l"/>
                <a:tab pos="2244725" algn="l"/>
                <a:tab pos="2693988" algn="l"/>
                <a:tab pos="3086100"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2400" dirty="0" smtClean="0">
              <a:latin typeface="BrowalliaUPC" panose="020B0604020202020204" pitchFamily="34" charset="-34"/>
              <a:cs typeface="BrowalliaUPC" panose="020B0604020202020204" pitchFamily="34" charset="-34"/>
            </a:endParaRPr>
          </a:p>
          <a:p>
            <a:pPr marL="457200" indent="-457200">
              <a:spcBef>
                <a:spcPts val="0"/>
              </a:spcBef>
              <a:buClrTx/>
              <a:buFont typeface="Arial" panose="020B0604020202020204" pitchFamily="34" charset="0"/>
              <a:buChar char="•"/>
              <a:tabLst>
                <a:tab pos="896938" algn="l"/>
                <a:tab pos="971550" algn="l"/>
                <a:tab pos="1346200" algn="l"/>
                <a:tab pos="1795463" algn="l"/>
                <a:tab pos="2244725" algn="l"/>
                <a:tab pos="2693988" algn="l"/>
                <a:tab pos="3086100"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400" dirty="0" err="1" smtClean="0">
                <a:latin typeface="BrowalliaUPC" panose="020B0604020202020204" pitchFamily="34" charset="-34"/>
                <a:cs typeface="BrowalliaUPC" panose="020B0604020202020204" pitchFamily="34" charset="-34"/>
              </a:rPr>
              <a:t>Créer</a:t>
            </a:r>
            <a:r>
              <a:rPr lang="en-US" sz="2400" dirty="0" smtClean="0">
                <a:latin typeface="BrowalliaUPC" panose="020B0604020202020204" pitchFamily="34" charset="-34"/>
                <a:cs typeface="BrowalliaUPC" panose="020B0604020202020204" pitchFamily="34" charset="-34"/>
              </a:rPr>
              <a:t> des </a:t>
            </a:r>
            <a:r>
              <a:rPr lang="en-US" sz="2400" dirty="0" err="1" smtClean="0">
                <a:latin typeface="BrowalliaUPC" panose="020B0604020202020204" pitchFamily="34" charset="-34"/>
                <a:cs typeface="BrowalliaUPC" panose="020B0604020202020204" pitchFamily="34" charset="-34"/>
              </a:rPr>
              <a:t>outils</a:t>
            </a:r>
            <a:r>
              <a:rPr lang="en-US" sz="2400" dirty="0" smtClean="0">
                <a:latin typeface="BrowalliaUPC" panose="020B0604020202020204" pitchFamily="34" charset="-34"/>
                <a:cs typeface="BrowalliaUPC" panose="020B0604020202020204" pitchFamily="34" charset="-34"/>
              </a:rPr>
              <a:t> pour supporter </a:t>
            </a:r>
            <a:r>
              <a:rPr lang="en-US" sz="2400" dirty="0" err="1" smtClean="0">
                <a:latin typeface="BrowalliaUPC" panose="020B0604020202020204" pitchFamily="34" charset="-34"/>
                <a:cs typeface="BrowalliaUPC" panose="020B0604020202020204" pitchFamily="34" charset="-34"/>
              </a:rPr>
              <a:t>l’évaluation</a:t>
            </a:r>
            <a:r>
              <a:rPr lang="en-US" sz="2400" dirty="0" smtClean="0">
                <a:latin typeface="BrowalliaUPC" panose="020B0604020202020204" pitchFamily="34" charset="-34"/>
                <a:cs typeface="BrowalliaUPC" panose="020B0604020202020204" pitchFamily="34" charset="-34"/>
              </a:rPr>
              <a:t> des </a:t>
            </a:r>
            <a:r>
              <a:rPr lang="en-US" sz="2400" dirty="0" err="1" smtClean="0">
                <a:latin typeface="BrowalliaUPC" panose="020B0604020202020204" pitchFamily="34" charset="-34"/>
                <a:cs typeface="BrowalliaUPC" panose="020B0604020202020204" pitchFamily="34" charset="-34"/>
              </a:rPr>
              <a:t>risques</a:t>
            </a:r>
            <a:r>
              <a:rPr lang="en-US" sz="2400" dirty="0" smtClean="0">
                <a:latin typeface="BrowalliaUPC" panose="020B0604020202020204" pitchFamily="34" charset="-34"/>
                <a:cs typeface="BrowalliaUPC" panose="020B0604020202020204" pitchFamily="34" charset="-34"/>
              </a:rPr>
              <a:t>, le respect et la </a:t>
            </a:r>
            <a:r>
              <a:rPr lang="en-US" sz="2400" dirty="0" err="1" smtClean="0">
                <a:latin typeface="BrowalliaUPC" panose="020B0604020202020204" pitchFamily="34" charset="-34"/>
                <a:cs typeface="BrowalliaUPC" panose="020B0604020202020204" pitchFamily="34" charset="-34"/>
              </a:rPr>
              <a:t>conformité</a:t>
            </a:r>
            <a:r>
              <a:rPr lang="en-US" sz="2400" dirty="0" smtClean="0">
                <a:latin typeface="BrowalliaUPC" panose="020B0604020202020204" pitchFamily="34" charset="-34"/>
                <a:cs typeface="BrowalliaUPC" panose="020B0604020202020204" pitchFamily="34" charset="-34"/>
              </a:rPr>
              <a:t> à la </a:t>
            </a:r>
            <a:r>
              <a:rPr lang="en-US" sz="2400" dirty="0" err="1" smtClean="0">
                <a:latin typeface="BrowalliaUPC" panose="020B0604020202020204" pitchFamily="34" charset="-34"/>
                <a:cs typeface="BrowalliaUPC" panose="020B0604020202020204" pitchFamily="34" charset="-34"/>
              </a:rPr>
              <a:t>loi</a:t>
            </a:r>
            <a:r>
              <a:rPr lang="en-US" sz="2400" dirty="0" smtClean="0">
                <a:latin typeface="BrowalliaUPC" panose="020B0604020202020204" pitchFamily="34" charset="-34"/>
                <a:cs typeface="BrowalliaUPC" panose="020B0604020202020204" pitchFamily="34" charset="-34"/>
              </a:rPr>
              <a:t>, la </a:t>
            </a:r>
            <a:r>
              <a:rPr lang="en-US" sz="2400" dirty="0" err="1" smtClean="0">
                <a:latin typeface="BrowalliaUPC" panose="020B0604020202020204" pitchFamily="34" charset="-34"/>
                <a:cs typeface="BrowalliaUPC" panose="020B0604020202020204" pitchFamily="34" charset="-34"/>
              </a:rPr>
              <a:t>négociation</a:t>
            </a:r>
            <a:r>
              <a:rPr lang="en-US" sz="2400" dirty="0" smtClean="0">
                <a:latin typeface="BrowalliaUPC" panose="020B0604020202020204" pitchFamily="34" charset="-34"/>
                <a:cs typeface="BrowalliaUPC" panose="020B0604020202020204" pitchFamily="34" charset="-34"/>
              </a:rPr>
              <a:t> des accords de </a:t>
            </a:r>
            <a:r>
              <a:rPr lang="en-US" sz="2400" dirty="0" err="1" smtClean="0">
                <a:latin typeface="BrowalliaUPC" panose="020B0604020202020204" pitchFamily="34" charset="-34"/>
                <a:cs typeface="BrowalliaUPC" panose="020B0604020202020204" pitchFamily="34" charset="-34"/>
              </a:rPr>
              <a:t>servides</a:t>
            </a:r>
            <a:r>
              <a:rPr lang="en-US" sz="2400" dirty="0" smtClean="0">
                <a:latin typeface="BrowalliaUPC" panose="020B0604020202020204" pitchFamily="34" charset="-34"/>
                <a:cs typeface="BrowalliaUPC" panose="020B0604020202020204" pitchFamily="34" charset="-34"/>
              </a:rPr>
              <a:t>, </a:t>
            </a:r>
            <a:r>
              <a:rPr lang="en-US" sz="2400" dirty="0" err="1" smtClean="0">
                <a:latin typeface="BrowalliaUPC" panose="020B0604020202020204" pitchFamily="34" charset="-34"/>
                <a:cs typeface="BrowalliaUPC" panose="020B0604020202020204" pitchFamily="34" charset="-34"/>
              </a:rPr>
              <a:t>traçabilité</a:t>
            </a:r>
            <a:r>
              <a:rPr lang="en-US" sz="2400" dirty="0" smtClean="0">
                <a:latin typeface="BrowalliaUPC" panose="020B0604020202020204" pitchFamily="34" charset="-34"/>
                <a:cs typeface="BrowalliaUPC" panose="020B0604020202020204" pitchFamily="34" charset="-34"/>
              </a:rPr>
              <a:t> de la </a:t>
            </a:r>
            <a:r>
              <a:rPr lang="en-US" sz="2400" dirty="0" err="1" smtClean="0">
                <a:latin typeface="BrowalliaUPC" panose="020B0604020202020204" pitchFamily="34" charset="-34"/>
                <a:cs typeface="BrowalliaUPC" panose="020B0604020202020204" pitchFamily="34" charset="-34"/>
              </a:rPr>
              <a:t>chaine</a:t>
            </a:r>
            <a:r>
              <a:rPr lang="en-US" sz="2400" smtClean="0">
                <a:latin typeface="BrowalliaUPC" panose="020B0604020202020204" pitchFamily="34" charset="-34"/>
                <a:cs typeface="BrowalliaUPC" panose="020B0604020202020204" pitchFamily="34" charset="-34"/>
              </a:rPr>
              <a:t> de conservation</a:t>
            </a:r>
            <a:r>
              <a:rPr lang="en-US" sz="2400" dirty="0" smtClean="0">
                <a:latin typeface="BrowalliaUPC" panose="020B0604020202020204" pitchFamily="34" charset="-34"/>
                <a:cs typeface="BrowalliaUPC" panose="020B0604020202020204" pitchFamily="34" charset="-34"/>
              </a:rPr>
              <a:t>, </a:t>
            </a:r>
            <a:r>
              <a:rPr lang="en-CA" sz="2400" dirty="0" smtClean="0">
                <a:latin typeface="BrowalliaUPC" panose="020B0604020202020204" pitchFamily="34" charset="-34"/>
                <a:cs typeface="BrowalliaUPC" panose="020B0604020202020204" pitchFamily="34" charset="-34"/>
              </a:rPr>
              <a:t>et </a:t>
            </a:r>
            <a:r>
              <a:rPr lang="en-CA" sz="2400" dirty="0" err="1" smtClean="0">
                <a:latin typeface="BrowalliaUPC" panose="020B0604020202020204" pitchFamily="34" charset="-34"/>
                <a:cs typeface="BrowalliaUPC" panose="020B0604020202020204" pitchFamily="34" charset="-34"/>
              </a:rPr>
              <a:t>l’intégration</a:t>
            </a:r>
            <a:r>
              <a:rPr lang="en-CA" sz="2400" dirty="0" smtClean="0">
                <a:latin typeface="BrowalliaUPC" panose="020B0604020202020204" pitchFamily="34" charset="-34"/>
                <a:cs typeface="BrowalliaUPC" panose="020B0604020202020204" pitchFamily="34" charset="-34"/>
              </a:rPr>
              <a:t> de la </a:t>
            </a:r>
            <a:r>
              <a:rPr lang="en-CA" sz="2400" dirty="0" err="1" smtClean="0">
                <a:latin typeface="BrowalliaUPC" panose="020B0604020202020204" pitchFamily="34" charset="-34"/>
                <a:cs typeface="BrowalliaUPC" panose="020B0604020202020204" pitchFamily="34" charset="-34"/>
              </a:rPr>
              <a:t>gouvernance</a:t>
            </a:r>
            <a:r>
              <a:rPr lang="en-CA" sz="2400" dirty="0" smtClean="0">
                <a:latin typeface="BrowalliaUPC" panose="020B0604020202020204" pitchFamily="34" charset="-34"/>
                <a:cs typeface="BrowalliaUPC" panose="020B0604020202020204" pitchFamily="34" charset="-34"/>
              </a:rPr>
              <a:t> de </a:t>
            </a:r>
            <a:r>
              <a:rPr lang="en-CA" sz="2400" dirty="0" err="1" smtClean="0">
                <a:latin typeface="BrowalliaUPC" panose="020B0604020202020204" pitchFamily="34" charset="-34"/>
                <a:cs typeface="BrowalliaUPC" panose="020B0604020202020204" pitchFamily="34" charset="-34"/>
              </a:rPr>
              <a:t>l’information</a:t>
            </a:r>
            <a:endParaRPr lang="en-CA" sz="2400" dirty="0">
              <a:latin typeface="BrowalliaUPC" panose="020B0604020202020204" pitchFamily="34" charset="-34"/>
              <a:cs typeface="BrowalliaUPC" panose="020B0604020202020204" pitchFamily="34" charset="-34"/>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sz="3600" b="1" dirty="0" smtClean="0">
                <a:latin typeface="Arial" panose="020B0604020202020204" pitchFamily="34" charset="0"/>
                <a:cs typeface="Arial" panose="020B0604020202020204" pitchFamily="34" charset="0"/>
              </a:rPr>
              <a:t>Pour en lire davantage…</a:t>
            </a:r>
            <a:endParaRPr lang="fr-CH" sz="3600" b="1" dirty="0">
              <a:latin typeface="Arial" panose="020B0604020202020204" pitchFamily="34" charset="0"/>
              <a:cs typeface="Arial" panose="020B0604020202020204" pitchFamily="34" charset="0"/>
            </a:endParaRPr>
          </a:p>
        </p:txBody>
      </p:sp>
      <p:sp>
        <p:nvSpPr>
          <p:cNvPr id="3" name="Rectangle 2"/>
          <p:cNvSpPr/>
          <p:nvPr/>
        </p:nvSpPr>
        <p:spPr>
          <a:xfrm>
            <a:off x="325437" y="1295400"/>
            <a:ext cx="8493125" cy="4179606"/>
          </a:xfrm>
          <a:prstGeom prst="rect">
            <a:avLst/>
          </a:prstGeom>
        </p:spPr>
        <p:txBody>
          <a:bodyPr wrap="square">
            <a:spAutoFit/>
          </a:bodyPr>
          <a:lstStyle/>
          <a:p>
            <a:pPr marL="285750" indent="-285750">
              <a:buFont typeface="Arial" panose="020B0604020202020204" pitchFamily="34" charset="0"/>
              <a:buChar char="•"/>
            </a:pPr>
            <a:r>
              <a:rPr lang="fr-CH" sz="1600" dirty="0" err="1" smtClean="0">
                <a:solidFill>
                  <a:srgbClr val="3D2008"/>
                </a:solidFill>
                <a:cs typeface="Arial" panose="020B0604020202020204" pitchFamily="34" charset="0"/>
              </a:rPr>
              <a:t>Basma</a:t>
            </a:r>
            <a:r>
              <a:rPr lang="fr-CH" sz="1600" dirty="0" smtClean="0">
                <a:solidFill>
                  <a:srgbClr val="3D2008"/>
                </a:solidFill>
                <a:cs typeface="Arial" panose="020B0604020202020204" pitchFamily="34" charset="0"/>
              </a:rPr>
              <a:t> </a:t>
            </a:r>
            <a:r>
              <a:rPr lang="fr-CH" sz="1600" dirty="0" err="1" smtClean="0">
                <a:solidFill>
                  <a:srgbClr val="3D2008"/>
                </a:solidFill>
                <a:cs typeface="Arial" panose="020B0604020202020204" pitchFamily="34" charset="0"/>
              </a:rPr>
              <a:t>Makhlouf</a:t>
            </a:r>
            <a:r>
              <a:rPr lang="fr-CH" sz="1600" dirty="0" smtClean="0">
                <a:solidFill>
                  <a:srgbClr val="3D2008"/>
                </a:solidFill>
                <a:cs typeface="Arial" panose="020B0604020202020204" pitchFamily="34" charset="0"/>
              </a:rPr>
              <a:t> </a:t>
            </a:r>
            <a:r>
              <a:rPr lang="fr-CH" sz="1600" dirty="0" err="1" smtClean="0">
                <a:solidFill>
                  <a:srgbClr val="3D2008"/>
                </a:solidFill>
                <a:cs typeface="Arial" panose="020B0604020202020204" pitchFamily="34" charset="0"/>
              </a:rPr>
              <a:t>Shabou</a:t>
            </a:r>
            <a:r>
              <a:rPr lang="fr-CH" sz="1600" dirty="0" smtClean="0">
                <a:solidFill>
                  <a:srgbClr val="3D2008"/>
                </a:solidFill>
                <a:cs typeface="Arial" panose="020B0604020202020204" pitchFamily="34" charset="0"/>
              </a:rPr>
              <a:t>. 2014</a:t>
            </a:r>
            <a:r>
              <a:rPr lang="fr-CH" sz="1600" dirty="0" smtClean="0">
                <a:solidFill>
                  <a:schemeClr val="tx1"/>
                </a:solidFill>
                <a:cs typeface="Arial" panose="020B0604020202020204" pitchFamily="34" charset="0"/>
              </a:rPr>
              <a:t>. </a:t>
            </a:r>
            <a:r>
              <a:rPr lang="en-US" sz="1600" dirty="0">
                <a:solidFill>
                  <a:schemeClr val="tx1"/>
                </a:solidFill>
                <a:cs typeface="Arial" panose="020B0604020202020204" pitchFamily="34" charset="0"/>
              </a:rPr>
              <a:t>Records in the Cloud</a:t>
            </a:r>
            <a:r>
              <a:rPr lang="en-US" sz="1600" dirty="0" smtClean="0">
                <a:solidFill>
                  <a:schemeClr val="tx1"/>
                </a:solidFill>
                <a:cs typeface="Arial" panose="020B0604020202020204" pitchFamily="34" charset="0"/>
              </a:rPr>
              <a:t>,</a:t>
            </a:r>
            <a:r>
              <a:rPr lang="en-US" sz="1600" b="1" dirty="0" smtClean="0">
                <a:solidFill>
                  <a:schemeClr val="tx1"/>
                </a:solidFill>
                <a:cs typeface="Arial" panose="020B0604020202020204" pitchFamily="34" charset="0"/>
              </a:rPr>
              <a:t> </a:t>
            </a:r>
            <a:r>
              <a:rPr lang="en-US" sz="1600" dirty="0">
                <a:solidFill>
                  <a:schemeClr val="tx1"/>
                </a:solidFill>
                <a:cs typeface="Arial" panose="020B0604020202020204" pitchFamily="34" charset="0"/>
              </a:rPr>
              <a:t>Symposium on digital information governance in the Networked </a:t>
            </a:r>
            <a:r>
              <a:rPr lang="en-US" sz="1600" dirty="0" smtClean="0">
                <a:solidFill>
                  <a:schemeClr val="tx1"/>
                </a:solidFill>
                <a:cs typeface="Arial" panose="020B0604020202020204" pitchFamily="34" charset="0"/>
              </a:rPr>
              <a:t>Society. Trust </a:t>
            </a:r>
            <a:r>
              <a:rPr lang="en-US" sz="1600" dirty="0">
                <a:solidFill>
                  <a:schemeClr val="tx1"/>
                </a:solidFill>
                <a:cs typeface="Arial" panose="020B0604020202020204" pitchFamily="34" charset="0"/>
              </a:rPr>
              <a:t>and Digital Records </a:t>
            </a:r>
            <a:r>
              <a:rPr lang="en-US" sz="1600" dirty="0">
                <a:solidFill>
                  <a:srgbClr val="3D2008"/>
                </a:solidFill>
                <a:cs typeface="Arial" panose="020B0604020202020204" pitchFamily="34" charset="0"/>
              </a:rPr>
              <a:t>in an Increasingly in the Networked </a:t>
            </a:r>
            <a:r>
              <a:rPr lang="en-US" sz="1600" dirty="0" smtClean="0">
                <a:solidFill>
                  <a:srgbClr val="3D2008"/>
                </a:solidFill>
                <a:cs typeface="Arial" panose="020B0604020202020204" pitchFamily="34" charset="0"/>
              </a:rPr>
              <a:t>Society. </a:t>
            </a:r>
            <a:r>
              <a:rPr lang="en-US" sz="1600" dirty="0" err="1" smtClean="0">
                <a:solidFill>
                  <a:srgbClr val="3D2008"/>
                </a:solidFill>
                <a:cs typeface="Arial" panose="020B0604020202020204" pitchFamily="34" charset="0"/>
              </a:rPr>
              <a:t>InterPARES</a:t>
            </a:r>
            <a:r>
              <a:rPr lang="en-US" sz="1600" dirty="0" smtClean="0">
                <a:solidFill>
                  <a:srgbClr val="3D2008"/>
                </a:solidFill>
                <a:cs typeface="Arial" panose="020B0604020202020204" pitchFamily="34" charset="0"/>
              </a:rPr>
              <a:t> </a:t>
            </a:r>
            <a:r>
              <a:rPr lang="en-US" sz="1600" dirty="0">
                <a:solidFill>
                  <a:srgbClr val="3D2008"/>
                </a:solidFill>
                <a:cs typeface="Arial" panose="020B0604020202020204" pitchFamily="34" charset="0"/>
              </a:rPr>
              <a:t>Trust &amp; CEDIF, Mid Sweden </a:t>
            </a:r>
            <a:r>
              <a:rPr lang="en-US" sz="1600" dirty="0" smtClean="0">
                <a:solidFill>
                  <a:srgbClr val="3D2008"/>
                </a:solidFill>
                <a:cs typeface="Arial" panose="020B0604020202020204" pitchFamily="34" charset="0"/>
              </a:rPr>
              <a:t>University: The </a:t>
            </a:r>
            <a:r>
              <a:rPr lang="en-US" sz="1600" dirty="0">
                <a:solidFill>
                  <a:srgbClr val="3D2008"/>
                </a:solidFill>
                <a:cs typeface="Arial" panose="020B0604020202020204" pitchFamily="34" charset="0"/>
              </a:rPr>
              <a:t>National Library, </a:t>
            </a:r>
            <a:r>
              <a:rPr lang="en-US" sz="1600" dirty="0" smtClean="0">
                <a:solidFill>
                  <a:srgbClr val="3D2008"/>
                </a:solidFill>
                <a:cs typeface="Arial" panose="020B0604020202020204" pitchFamily="34" charset="0"/>
              </a:rPr>
              <a:t>Stockholm, </a:t>
            </a:r>
            <a:r>
              <a:rPr lang="en-US" sz="1600" dirty="0" err="1" smtClean="0">
                <a:solidFill>
                  <a:srgbClr val="3D2008"/>
                </a:solidFill>
                <a:cs typeface="Arial" panose="020B0604020202020204" pitchFamily="34" charset="0"/>
              </a:rPr>
              <a:t>Suède</a:t>
            </a:r>
            <a:r>
              <a:rPr lang="en-US" sz="1600" dirty="0" smtClean="0">
                <a:solidFill>
                  <a:srgbClr val="3D2008"/>
                </a:solidFill>
                <a:cs typeface="Arial" panose="020B0604020202020204" pitchFamily="34" charset="0"/>
              </a:rPr>
              <a:t>, le14 </a:t>
            </a:r>
            <a:r>
              <a:rPr lang="en-US" sz="1600" dirty="0" err="1" smtClean="0">
                <a:solidFill>
                  <a:srgbClr val="3D2008"/>
                </a:solidFill>
                <a:cs typeface="Arial" panose="020B0604020202020204" pitchFamily="34" charset="0"/>
              </a:rPr>
              <a:t>mai</a:t>
            </a:r>
            <a:r>
              <a:rPr lang="en-US" sz="1600" dirty="0" smtClean="0">
                <a:solidFill>
                  <a:srgbClr val="3D2008"/>
                </a:solidFill>
                <a:cs typeface="Arial" panose="020B0604020202020204" pitchFamily="34" charset="0"/>
              </a:rPr>
              <a:t> 2014. </a:t>
            </a:r>
            <a:r>
              <a:rPr lang="fr-CH" sz="1600" u="sng" dirty="0" smtClean="0">
                <a:solidFill>
                  <a:schemeClr val="accent2">
                    <a:lumMod val="75000"/>
                  </a:schemeClr>
                </a:solidFill>
                <a:cs typeface="Arial" panose="020B0604020202020204" pitchFamily="34" charset="0"/>
              </a:rPr>
              <a:t>http</a:t>
            </a:r>
            <a:r>
              <a:rPr lang="fr-CH" sz="1600" u="sng" dirty="0">
                <a:solidFill>
                  <a:schemeClr val="accent2">
                    <a:lumMod val="75000"/>
                  </a:schemeClr>
                </a:solidFill>
                <a:cs typeface="Arial" panose="020B0604020202020204" pitchFamily="34" charset="0"/>
              </a:rPr>
              <a:t>://</a:t>
            </a:r>
            <a:r>
              <a:rPr lang="fr-CH" sz="1600" u="sng" dirty="0" smtClean="0">
                <a:solidFill>
                  <a:schemeClr val="accent2">
                    <a:lumMod val="75000"/>
                  </a:schemeClr>
                </a:solidFill>
                <a:cs typeface="Arial" panose="020B0604020202020204" pitchFamily="34" charset="0"/>
              </a:rPr>
              <a:t>www.miun.se/interpares </a:t>
            </a:r>
          </a:p>
          <a:p>
            <a:pPr marL="285750" indent="-285750">
              <a:buFont typeface="Arial" panose="020B0604020202020204" pitchFamily="34" charset="0"/>
              <a:buChar char="•"/>
            </a:pPr>
            <a:endParaRPr lang="fr-CH" sz="1600" dirty="0" smtClean="0">
              <a:solidFill>
                <a:schemeClr val="tx1"/>
              </a:solidFill>
              <a:cs typeface="Arial" panose="020B0604020202020204" pitchFamily="34" charset="0"/>
            </a:endParaRPr>
          </a:p>
          <a:p>
            <a:pPr marL="285750" indent="-285750">
              <a:buFont typeface="Arial" panose="020B0604020202020204" pitchFamily="34" charset="0"/>
              <a:buChar char="•"/>
            </a:pPr>
            <a:r>
              <a:rPr lang="fr-CH" sz="1600" dirty="0" smtClean="0">
                <a:solidFill>
                  <a:schemeClr val="tx1"/>
                </a:solidFill>
                <a:cs typeface="Arial" panose="020B0604020202020204" pitchFamily="34" charset="0"/>
              </a:rPr>
              <a:t>Bastien </a:t>
            </a:r>
            <a:r>
              <a:rPr lang="fr-CH" sz="1600" dirty="0" err="1" smtClean="0">
                <a:solidFill>
                  <a:schemeClr val="tx1"/>
                </a:solidFill>
                <a:cs typeface="Arial" panose="020B0604020202020204" pitchFamily="34" charset="0"/>
              </a:rPr>
              <a:t>Brodard</a:t>
            </a:r>
            <a:r>
              <a:rPr lang="fr-CH" sz="1600" dirty="0" smtClean="0">
                <a:solidFill>
                  <a:schemeClr val="tx1"/>
                </a:solidFill>
                <a:cs typeface="Arial" panose="020B0604020202020204" pitchFamily="34" charset="0"/>
              </a:rPr>
              <a:t>. </a:t>
            </a:r>
            <a:r>
              <a:rPr lang="fr-CH" sz="1600" dirty="0">
                <a:solidFill>
                  <a:schemeClr val="tx1"/>
                </a:solidFill>
                <a:cs typeface="Arial" panose="020B0604020202020204" pitchFamily="34" charset="0"/>
              </a:rPr>
              <a:t>2013. </a:t>
            </a:r>
            <a:r>
              <a:rPr lang="fr-CA" sz="1600" dirty="0">
                <a:solidFill>
                  <a:schemeClr val="tx1"/>
                </a:solidFill>
                <a:cs typeface="Arial" panose="020B0604020202020204" pitchFamily="34" charset="0"/>
              </a:rPr>
              <a:t>Suisse: le cloud public représentera 249 </a:t>
            </a:r>
            <a:r>
              <a:rPr lang="fr-CA" sz="1600" dirty="0" err="1">
                <a:solidFill>
                  <a:schemeClr val="tx1"/>
                </a:solidFill>
                <a:cs typeface="Arial" panose="020B0604020202020204" pitchFamily="34" charset="0"/>
              </a:rPr>
              <a:t>mios</a:t>
            </a:r>
            <a:r>
              <a:rPr lang="fr-CA" sz="1600" dirty="0">
                <a:solidFill>
                  <a:schemeClr val="tx1"/>
                </a:solidFill>
                <a:cs typeface="Arial" panose="020B0604020202020204" pitchFamily="34" charset="0"/>
              </a:rPr>
              <a:t> de dollars en 2017. </a:t>
            </a:r>
            <a:r>
              <a:rPr lang="fr-CA" sz="1600" dirty="0" err="1">
                <a:solidFill>
                  <a:schemeClr val="tx1"/>
                </a:solidFill>
                <a:cs typeface="Arial" panose="020B0604020202020204" pitchFamily="34" charset="0"/>
              </a:rPr>
              <a:t>ICTjournal</a:t>
            </a:r>
            <a:r>
              <a:rPr lang="fr-CA" sz="1600" dirty="0">
                <a:cs typeface="Arial" panose="020B0604020202020204" pitchFamily="34" charset="0"/>
              </a:rPr>
              <a:t>. </a:t>
            </a:r>
            <a:r>
              <a:rPr lang="fr-CA" sz="1600" u="sng" dirty="0">
                <a:solidFill>
                  <a:schemeClr val="accent2">
                    <a:lumMod val="75000"/>
                  </a:schemeClr>
                </a:solidFill>
                <a:cs typeface="Arial" panose="020B0604020202020204" pitchFamily="34" charset="0"/>
              </a:rPr>
              <a:t>http://www.ictjournal.ch/fr-CH/News/2013/02/06/Suisse-le-cloud-public-representera-249-mios-de-dollars-en-2017.aspx </a:t>
            </a:r>
            <a:endParaRPr lang="en-CA" sz="1600" u="sng" dirty="0">
              <a:solidFill>
                <a:schemeClr val="accent2">
                  <a:lumMod val="75000"/>
                </a:schemeClr>
              </a:solidFill>
              <a:cs typeface="Arial" panose="020B0604020202020204" pitchFamily="34" charset="0"/>
            </a:endParaRPr>
          </a:p>
          <a:p>
            <a:pPr marL="285750" indent="-285750">
              <a:buFont typeface="Arial" panose="020B0604020202020204" pitchFamily="34" charset="0"/>
              <a:buChar char="•"/>
            </a:pPr>
            <a:endParaRPr lang="fr-CH" sz="1600" dirty="0" smtClean="0">
              <a:solidFill>
                <a:schemeClr val="tx1"/>
              </a:solidFill>
              <a:cs typeface="Arial" panose="020B0604020202020204" pitchFamily="34" charset="0"/>
            </a:endParaRPr>
          </a:p>
          <a:p>
            <a:pPr marL="285750" indent="-285750">
              <a:buFont typeface="Arial" panose="020B0604020202020204" pitchFamily="34" charset="0"/>
              <a:buChar char="•"/>
            </a:pPr>
            <a:r>
              <a:rPr lang="fr-CH" sz="1600" dirty="0" smtClean="0">
                <a:solidFill>
                  <a:schemeClr val="tx1"/>
                </a:solidFill>
                <a:cs typeface="Arial" panose="020B0604020202020204" pitchFamily="34" charset="0"/>
              </a:rPr>
              <a:t>Corinne Rogers, Valérie </a:t>
            </a:r>
            <a:r>
              <a:rPr lang="fr-CH" sz="1600" dirty="0" err="1" smtClean="0">
                <a:solidFill>
                  <a:schemeClr val="tx1"/>
                </a:solidFill>
                <a:cs typeface="Arial" panose="020B0604020202020204" pitchFamily="34" charset="0"/>
              </a:rPr>
              <a:t>Léveillé</a:t>
            </a:r>
            <a:r>
              <a:rPr lang="fr-CH" sz="1600" dirty="0" smtClean="0">
                <a:solidFill>
                  <a:schemeClr val="tx1"/>
                </a:solidFill>
                <a:cs typeface="Arial" panose="020B0604020202020204" pitchFamily="34" charset="0"/>
              </a:rPr>
              <a:t> et Dan </a:t>
            </a:r>
            <a:r>
              <a:rPr lang="fr-CH" sz="1600" dirty="0" err="1" smtClean="0">
                <a:solidFill>
                  <a:schemeClr val="tx1"/>
                </a:solidFill>
                <a:cs typeface="Arial" panose="020B0604020202020204" pitchFamily="34" charset="0"/>
              </a:rPr>
              <a:t>Gillean</a:t>
            </a:r>
            <a:r>
              <a:rPr lang="fr-CH" sz="1600" dirty="0" smtClean="0">
                <a:solidFill>
                  <a:schemeClr val="tx1"/>
                </a:solidFill>
                <a:cs typeface="Arial" panose="020B0604020202020204" pitchFamily="34" charset="0"/>
              </a:rPr>
              <a:t>. 2013. Records in the Cloud: A </a:t>
            </a:r>
            <a:r>
              <a:rPr lang="fr-CH" sz="1600" dirty="0" err="1" smtClean="0">
                <a:solidFill>
                  <a:schemeClr val="tx1"/>
                </a:solidFill>
                <a:cs typeface="Arial" panose="020B0604020202020204" pitchFamily="34" charset="0"/>
              </a:rPr>
              <a:t>Metadata</a:t>
            </a:r>
            <a:r>
              <a:rPr lang="fr-CH" sz="1600" dirty="0" smtClean="0">
                <a:solidFill>
                  <a:schemeClr val="tx1"/>
                </a:solidFill>
                <a:cs typeface="Arial" panose="020B0604020202020204" pitchFamily="34" charset="0"/>
              </a:rPr>
              <a:t> Framework for Cloud Service Providers (poster et présentation). ICCSM: Seattle, Washington, 18 octobre 2013.</a:t>
            </a:r>
          </a:p>
          <a:p>
            <a:pPr marL="285750" indent="-285750">
              <a:buFont typeface="Arial" panose="020B0604020202020204" pitchFamily="34" charset="0"/>
              <a:buChar char="•"/>
            </a:pPr>
            <a:endParaRPr lang="fr-CH" sz="1600" dirty="0">
              <a:solidFill>
                <a:schemeClr val="tx1"/>
              </a:solidFill>
              <a:cs typeface="Arial" panose="020B0604020202020204" pitchFamily="34" charset="0"/>
            </a:endParaRPr>
          </a:p>
          <a:p>
            <a:pPr marL="342900" indent="-342900">
              <a:spcBef>
                <a:spcPct val="30000"/>
              </a:spcBef>
              <a:buClr>
                <a:srgbClr val="000000"/>
              </a:buClr>
              <a:buSzPct val="100000"/>
              <a:buFont typeface="Arial" panose="020B0604020202020204" pitchFamily="34" charset="0"/>
              <a:buChar char="•"/>
              <a:defRPr/>
            </a:pPr>
            <a:r>
              <a:rPr lang="en-US" sz="1600" dirty="0" smtClean="0">
                <a:solidFill>
                  <a:schemeClr val="tx1"/>
                </a:solidFill>
                <a:cs typeface="Arial" panose="020B0604020202020204" pitchFamily="34" charset="0"/>
              </a:rPr>
              <a:t>Dan </a:t>
            </a:r>
            <a:r>
              <a:rPr lang="en-US" sz="1600" dirty="0" err="1" smtClean="0">
                <a:solidFill>
                  <a:schemeClr val="tx1"/>
                </a:solidFill>
                <a:cs typeface="Arial" panose="020B0604020202020204" pitchFamily="34" charset="0"/>
              </a:rPr>
              <a:t>Gillean</a:t>
            </a:r>
            <a:r>
              <a:rPr lang="en-US" sz="1600" dirty="0" smtClean="0">
                <a:solidFill>
                  <a:schemeClr val="tx1"/>
                </a:solidFill>
                <a:cs typeface="Arial" panose="020B0604020202020204" pitchFamily="34" charset="0"/>
              </a:rPr>
              <a:t>. 2013.</a:t>
            </a:r>
            <a:r>
              <a:rPr lang="en-CA" sz="1600" dirty="0" smtClean="0">
                <a:solidFill>
                  <a:schemeClr val="tx1"/>
                </a:solidFill>
                <a:cs typeface="Arial" panose="020B0604020202020204" pitchFamily="34" charset="0"/>
              </a:rPr>
              <a:t> </a:t>
            </a:r>
            <a:r>
              <a:rPr lang="en-CA" sz="1600" dirty="0">
                <a:solidFill>
                  <a:schemeClr val="tx1"/>
                </a:solidFill>
                <a:cs typeface="Arial" panose="020B0604020202020204" pitchFamily="34" charset="0"/>
              </a:rPr>
              <a:t>Records in the Cloud: Towards an International Framework for </a:t>
            </a:r>
            <a:r>
              <a:rPr lang="en-CA" sz="1600" dirty="0" smtClean="0">
                <a:solidFill>
                  <a:schemeClr val="tx1"/>
                </a:solidFill>
                <a:cs typeface="Arial" panose="020B0604020202020204" pitchFamily="34" charset="0"/>
              </a:rPr>
              <a:t>Trust. </a:t>
            </a:r>
            <a:r>
              <a:rPr lang="en-CA" sz="1600" dirty="0" err="1" smtClean="0">
                <a:solidFill>
                  <a:schemeClr val="tx1"/>
                </a:solidFill>
                <a:cs typeface="Arial" panose="020B0604020202020204" pitchFamily="34" charset="0"/>
              </a:rPr>
              <a:t>CloudCon</a:t>
            </a:r>
            <a:r>
              <a:rPr lang="en-CA" sz="1600" dirty="0" smtClean="0">
                <a:solidFill>
                  <a:schemeClr val="tx1"/>
                </a:solidFill>
                <a:cs typeface="Arial" panose="020B0604020202020204" pitchFamily="34" charset="0"/>
              </a:rPr>
              <a:t> 2013: Dalian, Chine, 21 </a:t>
            </a:r>
            <a:r>
              <a:rPr lang="en-CA" sz="1600" dirty="0" err="1" smtClean="0">
                <a:solidFill>
                  <a:schemeClr val="tx1"/>
                </a:solidFill>
                <a:cs typeface="Arial" panose="020B0604020202020204" pitchFamily="34" charset="0"/>
              </a:rPr>
              <a:t>juin</a:t>
            </a:r>
            <a:r>
              <a:rPr lang="en-CA" sz="1600" dirty="0" smtClean="0">
                <a:solidFill>
                  <a:schemeClr val="tx1"/>
                </a:solidFill>
                <a:cs typeface="Arial" panose="020B0604020202020204" pitchFamily="34" charset="0"/>
              </a:rPr>
              <a:t> 2013.</a:t>
            </a:r>
          </a:p>
          <a:p>
            <a:pPr marL="342900" indent="-342900">
              <a:spcBef>
                <a:spcPct val="30000"/>
              </a:spcBef>
              <a:buClr>
                <a:srgbClr val="000000"/>
              </a:buClr>
              <a:buSzPct val="100000"/>
              <a:buFont typeface="Arial" panose="020B0604020202020204" pitchFamily="34" charset="0"/>
              <a:buChar char="•"/>
              <a:defRPr/>
            </a:pPr>
            <a:endParaRPr lang="en-CA" sz="1600" dirty="0">
              <a:solidFill>
                <a:srgbClr val="3D2008"/>
              </a:solidFill>
              <a:cs typeface="Arial" panose="020B0604020202020204" pitchFamily="34" charset="0"/>
            </a:endParaRPr>
          </a:p>
        </p:txBody>
      </p:sp>
    </p:spTree>
    <p:extLst>
      <p:ext uri="{BB962C8B-B14F-4D97-AF65-F5344CB8AC3E}">
        <p14:creationId xmlns:p14="http://schemas.microsoft.com/office/powerpoint/2010/main" val="8214449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sz="3600" b="1" dirty="0" smtClean="0">
                <a:latin typeface="Arial" panose="020B0604020202020204" pitchFamily="34" charset="0"/>
                <a:cs typeface="Arial" panose="020B0604020202020204" pitchFamily="34" charset="0"/>
              </a:rPr>
              <a:t>Pour en lire davantage…</a:t>
            </a:r>
            <a:endParaRPr lang="fr-CH" sz="3600" b="1" dirty="0">
              <a:latin typeface="Arial" panose="020B0604020202020204" pitchFamily="34" charset="0"/>
              <a:cs typeface="Arial" panose="020B0604020202020204" pitchFamily="34" charset="0"/>
            </a:endParaRPr>
          </a:p>
        </p:txBody>
      </p:sp>
      <p:sp>
        <p:nvSpPr>
          <p:cNvPr id="3" name="Rectangle 2"/>
          <p:cNvSpPr/>
          <p:nvPr/>
        </p:nvSpPr>
        <p:spPr>
          <a:xfrm>
            <a:off x="325437" y="1295400"/>
            <a:ext cx="8493125" cy="4401205"/>
          </a:xfrm>
          <a:prstGeom prst="rect">
            <a:avLst/>
          </a:prstGeom>
        </p:spPr>
        <p:txBody>
          <a:bodyPr wrap="square">
            <a:spAutoFit/>
          </a:bodyPr>
          <a:lstStyle/>
          <a:p>
            <a:pPr marL="342900" indent="-342900">
              <a:spcBef>
                <a:spcPct val="30000"/>
              </a:spcBef>
              <a:buClr>
                <a:srgbClr val="000000"/>
              </a:buClr>
              <a:buSzPct val="100000"/>
              <a:buFont typeface="Arial" panose="020B0604020202020204" pitchFamily="34" charset="0"/>
              <a:buChar char="•"/>
              <a:defRPr/>
            </a:pPr>
            <a:r>
              <a:rPr lang="en-US" sz="1600" dirty="0" err="1">
                <a:solidFill>
                  <a:schemeClr val="tx1"/>
                </a:solidFill>
                <a:cs typeface="Arial" panose="020B0604020202020204" pitchFamily="34" charset="0"/>
              </a:rPr>
              <a:t>Duranti</a:t>
            </a:r>
            <a:r>
              <a:rPr lang="en-US" sz="1600" dirty="0">
                <a:solidFill>
                  <a:schemeClr val="tx1"/>
                </a:solidFill>
                <a:cs typeface="Arial" panose="020B0604020202020204" pitchFamily="34" charset="0"/>
              </a:rPr>
              <a:t>, Luciana. 2012. Records in the Cloud: Towards </a:t>
            </a:r>
            <a:r>
              <a:rPr lang="en-US" sz="1600" dirty="0" err="1">
                <a:solidFill>
                  <a:schemeClr val="tx1"/>
                </a:solidFill>
                <a:cs typeface="Arial" panose="020B0604020202020204" pitchFamily="34" charset="0"/>
              </a:rPr>
              <a:t>InterPARES</a:t>
            </a:r>
            <a:r>
              <a:rPr lang="en-US" sz="1600" dirty="0">
                <a:solidFill>
                  <a:schemeClr val="tx1"/>
                </a:solidFill>
                <a:cs typeface="Arial" panose="020B0604020202020204" pitchFamily="34" charset="0"/>
              </a:rPr>
              <a:t> Trust. </a:t>
            </a:r>
            <a:r>
              <a:rPr lang="en-US" sz="1600" dirty="0" err="1">
                <a:solidFill>
                  <a:schemeClr val="tx1"/>
                </a:solidFill>
                <a:cs typeface="Arial" panose="020B0604020202020204" pitchFamily="34" charset="0"/>
              </a:rPr>
              <a:t>Fondazione</a:t>
            </a:r>
            <a:r>
              <a:rPr lang="en-US" sz="1600" dirty="0">
                <a:solidFill>
                  <a:schemeClr val="tx1"/>
                </a:solidFill>
                <a:cs typeface="Arial" panose="020B0604020202020204" pitchFamily="34" charset="0"/>
              </a:rPr>
              <a:t> </a:t>
            </a:r>
            <a:r>
              <a:rPr lang="en-US" sz="1600" dirty="0" err="1">
                <a:solidFill>
                  <a:schemeClr val="tx1"/>
                </a:solidFill>
                <a:cs typeface="Arial" panose="020B0604020202020204" pitchFamily="34" charset="0"/>
              </a:rPr>
              <a:t>Rinascimento</a:t>
            </a:r>
            <a:r>
              <a:rPr lang="en-US" sz="1600" dirty="0">
                <a:solidFill>
                  <a:schemeClr val="tx1"/>
                </a:solidFill>
                <a:cs typeface="Arial" panose="020B0604020202020204" pitchFamily="34" charset="0"/>
              </a:rPr>
              <a:t> </a:t>
            </a:r>
            <a:r>
              <a:rPr lang="en-US" sz="1600" dirty="0" err="1">
                <a:solidFill>
                  <a:schemeClr val="tx1"/>
                </a:solidFill>
                <a:cs typeface="Arial" panose="020B0604020202020204" pitchFamily="34" charset="0"/>
              </a:rPr>
              <a:t>Digitale</a:t>
            </a:r>
            <a:r>
              <a:rPr lang="en-US" sz="1600" dirty="0">
                <a:solidFill>
                  <a:schemeClr val="tx1"/>
                </a:solidFill>
                <a:cs typeface="Arial" panose="020B0604020202020204" pitchFamily="34" charset="0"/>
              </a:rPr>
              <a:t>. CULTURAL HERITAGE online: Trusted Digital Repositories &amp; Trusted Professionals: Florence, Italy, 11-12 </a:t>
            </a:r>
            <a:r>
              <a:rPr lang="en-US" sz="1600" dirty="0" err="1">
                <a:solidFill>
                  <a:schemeClr val="tx1"/>
                </a:solidFill>
                <a:cs typeface="Arial" panose="020B0604020202020204" pitchFamily="34" charset="0"/>
              </a:rPr>
              <a:t>décembre</a:t>
            </a:r>
            <a:r>
              <a:rPr lang="en-US" sz="1600" dirty="0">
                <a:solidFill>
                  <a:schemeClr val="tx1"/>
                </a:solidFill>
                <a:cs typeface="Arial" panose="020B0604020202020204" pitchFamily="34" charset="0"/>
              </a:rPr>
              <a:t>, 2012. </a:t>
            </a:r>
            <a:r>
              <a:rPr lang="en-US" sz="1600" u="sng" dirty="0">
                <a:solidFill>
                  <a:schemeClr val="accent6">
                    <a:lumMod val="75000"/>
                  </a:schemeClr>
                </a:solidFill>
                <a:cs typeface="Arial" panose="020B0604020202020204" pitchFamily="34" charset="0"/>
              </a:rPr>
              <a:t>http://www.rinascimento-digitale.it/conference2012/paper_ic_2012/duranti_paper.pdf</a:t>
            </a:r>
          </a:p>
          <a:p>
            <a:pPr marL="342900" indent="-342900">
              <a:spcBef>
                <a:spcPct val="30000"/>
              </a:spcBef>
              <a:buClr>
                <a:srgbClr val="000000"/>
              </a:buClr>
              <a:buSzPct val="100000"/>
              <a:buFont typeface="Arial" panose="020B0604020202020204" pitchFamily="34" charset="0"/>
              <a:buChar char="•"/>
              <a:defRPr/>
            </a:pPr>
            <a:endParaRPr lang="en-US" sz="1600" dirty="0" smtClean="0">
              <a:solidFill>
                <a:srgbClr val="3D2008"/>
              </a:solidFill>
              <a:cs typeface="Arial" panose="020B0604020202020204" pitchFamily="34" charset="0"/>
            </a:endParaRPr>
          </a:p>
          <a:p>
            <a:pPr marL="342900" indent="-342900">
              <a:spcBef>
                <a:spcPct val="30000"/>
              </a:spcBef>
              <a:buClr>
                <a:srgbClr val="000000"/>
              </a:buClr>
              <a:buSzPct val="100000"/>
              <a:buFont typeface="Arial" panose="020B0604020202020204" pitchFamily="34" charset="0"/>
              <a:buChar char="•"/>
              <a:defRPr/>
            </a:pPr>
            <a:r>
              <a:rPr lang="en-US" sz="1600" dirty="0" err="1" smtClean="0">
                <a:solidFill>
                  <a:srgbClr val="3D2008"/>
                </a:solidFill>
                <a:cs typeface="Arial" panose="020B0604020202020204" pitchFamily="34" charset="0"/>
              </a:rPr>
              <a:t>McLelland</a:t>
            </a:r>
            <a:r>
              <a:rPr lang="en-US" sz="1600" dirty="0" smtClean="0">
                <a:solidFill>
                  <a:srgbClr val="3D2008"/>
                </a:solidFill>
                <a:cs typeface="Arial" panose="020B0604020202020204" pitchFamily="34" charset="0"/>
              </a:rPr>
              <a:t>, Robert, Grant Hurley et Daniel Collins. 2014. Contract Terms with Cloud Service Providers. </a:t>
            </a:r>
            <a:r>
              <a:rPr lang="en-US" sz="1600" dirty="0" err="1" smtClean="0">
                <a:solidFill>
                  <a:srgbClr val="3D2008"/>
                </a:solidFill>
                <a:cs typeface="Arial" panose="020B0604020202020204" pitchFamily="34" charset="0"/>
              </a:rPr>
              <a:t>InterPARES</a:t>
            </a:r>
            <a:r>
              <a:rPr lang="en-US" sz="1600" dirty="0" smtClean="0">
                <a:solidFill>
                  <a:srgbClr val="3D2008"/>
                </a:solidFill>
                <a:cs typeface="Arial" panose="020B0604020202020204" pitchFamily="34" charset="0"/>
              </a:rPr>
              <a:t> Trust project; Project lead: Yvette Hackett (</a:t>
            </a:r>
            <a:r>
              <a:rPr lang="en-US" sz="1600" dirty="0" err="1" smtClean="0">
                <a:solidFill>
                  <a:srgbClr val="3D2008"/>
                </a:solidFill>
                <a:cs typeface="Arial" panose="020B0604020202020204" pitchFamily="34" charset="0"/>
              </a:rPr>
              <a:t>bientôt</a:t>
            </a:r>
            <a:r>
              <a:rPr lang="en-US" sz="1600" dirty="0" smtClean="0">
                <a:solidFill>
                  <a:srgbClr val="3D2008"/>
                </a:solidFill>
                <a:cs typeface="Arial" panose="020B0604020202020204" pitchFamily="34" charset="0"/>
              </a:rPr>
              <a:t> </a:t>
            </a:r>
            <a:r>
              <a:rPr lang="en-US" sz="1600" dirty="0" err="1" smtClean="0">
                <a:solidFill>
                  <a:srgbClr val="3D2008"/>
                </a:solidFill>
                <a:cs typeface="Arial" panose="020B0604020202020204" pitchFamily="34" charset="0"/>
              </a:rPr>
              <a:t>disponible</a:t>
            </a:r>
            <a:r>
              <a:rPr lang="en-US" sz="1600" dirty="0" smtClean="0">
                <a:solidFill>
                  <a:srgbClr val="3D2008"/>
                </a:solidFill>
                <a:cs typeface="Arial" panose="020B0604020202020204" pitchFamily="34" charset="0"/>
              </a:rPr>
              <a:t> </a:t>
            </a:r>
            <a:r>
              <a:rPr lang="en-US" sz="1600" dirty="0" err="1" smtClean="0">
                <a:solidFill>
                  <a:srgbClr val="3D2008"/>
                </a:solidFill>
                <a:cs typeface="Arial" panose="020B0604020202020204" pitchFamily="34" charset="0"/>
              </a:rPr>
              <a:t>sur</a:t>
            </a:r>
            <a:r>
              <a:rPr lang="en-US" sz="1600" dirty="0" smtClean="0">
                <a:solidFill>
                  <a:srgbClr val="3D2008"/>
                </a:solidFill>
                <a:cs typeface="Arial" panose="020B0604020202020204" pitchFamily="34" charset="0"/>
              </a:rPr>
              <a:t> le site web </a:t>
            </a:r>
            <a:r>
              <a:rPr lang="en-US" sz="1600" u="sng" dirty="0" smtClean="0">
                <a:solidFill>
                  <a:schemeClr val="accent6">
                    <a:lumMod val="75000"/>
                  </a:schemeClr>
                </a:solidFill>
                <a:cs typeface="Arial" panose="020B0604020202020204" pitchFamily="34" charset="0"/>
              </a:rPr>
              <a:t>www.interparestrust.org</a:t>
            </a:r>
            <a:r>
              <a:rPr lang="en-US" sz="1600" dirty="0" smtClean="0">
                <a:solidFill>
                  <a:srgbClr val="3D2008"/>
                </a:solidFill>
                <a:cs typeface="Arial" panose="020B0604020202020204" pitchFamily="34" charset="0"/>
              </a:rPr>
              <a:t>)</a:t>
            </a:r>
          </a:p>
          <a:p>
            <a:pPr marL="342900" indent="-342900">
              <a:spcBef>
                <a:spcPct val="30000"/>
              </a:spcBef>
              <a:buClr>
                <a:srgbClr val="000000"/>
              </a:buClr>
              <a:buSzPct val="100000"/>
              <a:buFont typeface="Arial" panose="020B0604020202020204" pitchFamily="34" charset="0"/>
              <a:buChar char="•"/>
              <a:defRPr/>
            </a:pPr>
            <a:endParaRPr lang="en-US" sz="1600" dirty="0" smtClean="0">
              <a:solidFill>
                <a:srgbClr val="3D2008"/>
              </a:solidFill>
              <a:cs typeface="Arial" panose="020B0604020202020204" pitchFamily="34" charset="0"/>
            </a:endParaRPr>
          </a:p>
          <a:p>
            <a:pPr marL="342900" indent="-342900">
              <a:spcBef>
                <a:spcPct val="30000"/>
              </a:spcBef>
              <a:buClr>
                <a:srgbClr val="000000"/>
              </a:buClr>
              <a:buSzPct val="100000"/>
              <a:buFont typeface="Arial" panose="020B0604020202020204" pitchFamily="34" charset="0"/>
              <a:buChar char="•"/>
              <a:defRPr/>
            </a:pPr>
            <a:r>
              <a:rPr lang="en-US" sz="1600" dirty="0" smtClean="0">
                <a:solidFill>
                  <a:srgbClr val="3D2008"/>
                </a:solidFill>
                <a:cs typeface="Arial" panose="020B0604020202020204" pitchFamily="34" charset="0"/>
              </a:rPr>
              <a:t>Pan</a:t>
            </a:r>
            <a:r>
              <a:rPr lang="en-US" sz="1600" dirty="0">
                <a:solidFill>
                  <a:srgbClr val="3D2008"/>
                </a:solidFill>
                <a:cs typeface="Arial" panose="020B0604020202020204" pitchFamily="34" charset="0"/>
              </a:rPr>
              <a:t>, </a:t>
            </a:r>
            <a:r>
              <a:rPr lang="en-US" sz="1600" dirty="0" err="1">
                <a:solidFill>
                  <a:srgbClr val="3D2008"/>
                </a:solidFill>
                <a:cs typeface="Arial" panose="020B0604020202020204" pitchFamily="34" charset="0"/>
              </a:rPr>
              <a:t>Weimei</a:t>
            </a:r>
            <a:r>
              <a:rPr lang="en-US" sz="1600" dirty="0">
                <a:solidFill>
                  <a:srgbClr val="3D2008"/>
                </a:solidFill>
                <a:cs typeface="Arial" panose="020B0604020202020204" pitchFamily="34" charset="0"/>
              </a:rPr>
              <a:t>, Joy Rowe et Georgia </a:t>
            </a:r>
            <a:r>
              <a:rPr lang="en-US" sz="1600" dirty="0" err="1">
                <a:solidFill>
                  <a:srgbClr val="3D2008"/>
                </a:solidFill>
                <a:cs typeface="Arial" panose="020B0604020202020204" pitchFamily="34" charset="0"/>
              </a:rPr>
              <a:t>Barlaoura</a:t>
            </a:r>
            <a:r>
              <a:rPr lang="en-US" sz="1600" dirty="0">
                <a:solidFill>
                  <a:srgbClr val="3D2008"/>
                </a:solidFill>
                <a:cs typeface="Arial" panose="020B0604020202020204" pitchFamily="34" charset="0"/>
              </a:rPr>
              <a:t>. 2013. User Survey Report. , v. 10.1 Records in the Cloud project; Principal Investigator: Luciana </a:t>
            </a:r>
            <a:r>
              <a:rPr lang="en-US" sz="1600" dirty="0" err="1">
                <a:solidFill>
                  <a:srgbClr val="3D2008"/>
                </a:solidFill>
                <a:cs typeface="Arial" panose="020B0604020202020204" pitchFamily="34" charset="0"/>
              </a:rPr>
              <a:t>Duranti</a:t>
            </a:r>
            <a:r>
              <a:rPr lang="en-US" sz="1600" dirty="0">
                <a:solidFill>
                  <a:srgbClr val="3D2008"/>
                </a:solidFill>
                <a:cs typeface="Arial" panose="020B0604020202020204" pitchFamily="34" charset="0"/>
              </a:rPr>
              <a:t> (</a:t>
            </a:r>
            <a:r>
              <a:rPr lang="en-US" sz="1600" dirty="0" err="1">
                <a:solidFill>
                  <a:srgbClr val="3D2008"/>
                </a:solidFill>
                <a:cs typeface="Arial" panose="020B0604020202020204" pitchFamily="34" charset="0"/>
              </a:rPr>
              <a:t>disponible</a:t>
            </a:r>
            <a:r>
              <a:rPr lang="en-US" sz="1600" dirty="0">
                <a:solidFill>
                  <a:srgbClr val="3D2008"/>
                </a:solidFill>
                <a:cs typeface="Arial" panose="020B0604020202020204" pitchFamily="34" charset="0"/>
              </a:rPr>
              <a:t> </a:t>
            </a:r>
            <a:r>
              <a:rPr lang="en-US" sz="1600" dirty="0" err="1">
                <a:solidFill>
                  <a:srgbClr val="3D2008"/>
                </a:solidFill>
                <a:cs typeface="Arial" panose="020B0604020202020204" pitchFamily="34" charset="0"/>
              </a:rPr>
              <a:t>sur</a:t>
            </a:r>
            <a:r>
              <a:rPr lang="en-US" sz="1600" dirty="0">
                <a:solidFill>
                  <a:srgbClr val="3D2008"/>
                </a:solidFill>
                <a:cs typeface="Arial" panose="020B0604020202020204" pitchFamily="34" charset="0"/>
              </a:rPr>
              <a:t> le site web: </a:t>
            </a:r>
            <a:r>
              <a:rPr lang="en-US" sz="1600" u="sng" dirty="0" smtClean="0">
                <a:solidFill>
                  <a:schemeClr val="accent6">
                    <a:lumMod val="75000"/>
                  </a:schemeClr>
                </a:solidFill>
                <a:cs typeface="Arial" panose="020B0604020202020204" pitchFamily="34" charset="0"/>
              </a:rPr>
              <a:t>www.recordsinthecloud.com</a:t>
            </a:r>
            <a:r>
              <a:rPr lang="en-US" sz="1600" dirty="0" smtClean="0">
                <a:solidFill>
                  <a:srgbClr val="3D2008"/>
                </a:solidFill>
                <a:cs typeface="Arial" panose="020B0604020202020204" pitchFamily="34" charset="0"/>
              </a:rPr>
              <a:t>)</a:t>
            </a:r>
          </a:p>
          <a:p>
            <a:pPr marL="342900" indent="-342900">
              <a:spcBef>
                <a:spcPct val="30000"/>
              </a:spcBef>
              <a:buClr>
                <a:srgbClr val="000000"/>
              </a:buClr>
              <a:buSzPct val="100000"/>
              <a:buFont typeface="Arial" panose="020B0604020202020204" pitchFamily="34" charset="0"/>
              <a:buChar char="•"/>
              <a:defRPr/>
            </a:pPr>
            <a:endParaRPr lang="en-US" sz="1600" dirty="0">
              <a:solidFill>
                <a:srgbClr val="3D2008"/>
              </a:solidFill>
              <a:cs typeface="Arial" panose="020B0604020202020204" pitchFamily="34" charset="0"/>
            </a:endParaRPr>
          </a:p>
          <a:p>
            <a:pPr marL="285750" indent="-285750">
              <a:buFont typeface="Arial" panose="020B0604020202020204" pitchFamily="34" charset="0"/>
              <a:buChar char="•"/>
            </a:pPr>
            <a:r>
              <a:rPr lang="en-US" sz="1600" dirty="0" err="1" smtClean="0">
                <a:solidFill>
                  <a:srgbClr val="3D2008"/>
                </a:solidFill>
                <a:cs typeface="Arial" panose="020B0604020202020204" pitchFamily="34" charset="0"/>
              </a:rPr>
              <a:t>Valérie</a:t>
            </a:r>
            <a:r>
              <a:rPr lang="en-US" sz="1600" dirty="0" smtClean="0">
                <a:solidFill>
                  <a:srgbClr val="3D2008"/>
                </a:solidFill>
                <a:cs typeface="Arial" panose="020B0604020202020204" pitchFamily="34" charset="0"/>
              </a:rPr>
              <a:t> </a:t>
            </a:r>
            <a:r>
              <a:rPr lang="en-US" sz="1600" dirty="0" err="1" smtClean="0">
                <a:solidFill>
                  <a:srgbClr val="3D2008"/>
                </a:solidFill>
                <a:cs typeface="Arial" panose="020B0604020202020204" pitchFamily="34" charset="0"/>
              </a:rPr>
              <a:t>Leveillé</a:t>
            </a:r>
            <a:r>
              <a:rPr lang="en-US" sz="1600" dirty="0" smtClean="0">
                <a:solidFill>
                  <a:srgbClr val="3D2008"/>
                </a:solidFill>
                <a:cs typeface="Arial" panose="020B0604020202020204" pitchFamily="34" charset="0"/>
              </a:rPr>
              <a:t>. 2013.  </a:t>
            </a:r>
            <a:r>
              <a:rPr lang="en-US" sz="1600" dirty="0">
                <a:solidFill>
                  <a:srgbClr val="3D2008"/>
                </a:solidFill>
                <a:cs typeface="Arial" panose="020B0604020202020204" pitchFamily="34" charset="0"/>
              </a:rPr>
              <a:t>Records in the Cloud: Establishing trust and maintaining our documentary </a:t>
            </a:r>
            <a:r>
              <a:rPr lang="en-US" sz="1600" dirty="0" smtClean="0">
                <a:solidFill>
                  <a:srgbClr val="3D2008"/>
                </a:solidFill>
                <a:cs typeface="Arial" panose="020B0604020202020204" pitchFamily="34" charset="0"/>
              </a:rPr>
              <a:t>heritage (</a:t>
            </a:r>
            <a:r>
              <a:rPr lang="en-US" sz="1600" dirty="0" err="1" smtClean="0">
                <a:solidFill>
                  <a:srgbClr val="3D2008"/>
                </a:solidFill>
                <a:cs typeface="Arial" panose="020B0604020202020204" pitchFamily="34" charset="0"/>
              </a:rPr>
              <a:t>affiche</a:t>
            </a:r>
            <a:r>
              <a:rPr lang="en-US" sz="1600" i="1" dirty="0" smtClean="0">
                <a:solidFill>
                  <a:srgbClr val="3D2008"/>
                </a:solidFill>
                <a:cs typeface="Arial" panose="020B0604020202020204" pitchFamily="34" charset="0"/>
              </a:rPr>
              <a:t>). </a:t>
            </a:r>
            <a:r>
              <a:rPr lang="en-US" sz="1600" dirty="0" smtClean="0">
                <a:solidFill>
                  <a:srgbClr val="3D2008"/>
                </a:solidFill>
                <a:cs typeface="Arial" panose="020B0604020202020204" pitchFamily="34" charset="0"/>
              </a:rPr>
              <a:t>ARMA Live! 2013 Conference &amp; Expo: </a:t>
            </a:r>
            <a:r>
              <a:rPr lang="en-US" sz="1600" dirty="0">
                <a:solidFill>
                  <a:srgbClr val="3D2008"/>
                </a:solidFill>
                <a:cs typeface="Arial" panose="020B0604020202020204" pitchFamily="34" charset="0"/>
              </a:rPr>
              <a:t>Las </a:t>
            </a:r>
            <a:r>
              <a:rPr lang="en-US" sz="1600" dirty="0" smtClean="0">
                <a:solidFill>
                  <a:srgbClr val="3D2008"/>
                </a:solidFill>
                <a:cs typeface="Arial" panose="020B0604020202020204" pitchFamily="34" charset="0"/>
              </a:rPr>
              <a:t>Vegas (</a:t>
            </a:r>
            <a:r>
              <a:rPr lang="en-US" sz="1600" dirty="0" err="1" smtClean="0">
                <a:solidFill>
                  <a:srgbClr val="3D2008"/>
                </a:solidFill>
                <a:cs typeface="Arial" panose="020B0604020202020204" pitchFamily="34" charset="0"/>
              </a:rPr>
              <a:t>disponible</a:t>
            </a:r>
            <a:r>
              <a:rPr lang="en-US" sz="1600" dirty="0" smtClean="0">
                <a:solidFill>
                  <a:srgbClr val="3D2008"/>
                </a:solidFill>
                <a:cs typeface="Arial" panose="020B0604020202020204" pitchFamily="34" charset="0"/>
              </a:rPr>
              <a:t> </a:t>
            </a:r>
            <a:r>
              <a:rPr lang="en-US" sz="1600" dirty="0" err="1" smtClean="0">
                <a:solidFill>
                  <a:srgbClr val="3D2008"/>
                </a:solidFill>
                <a:cs typeface="Arial" panose="020B0604020202020204" pitchFamily="34" charset="0"/>
              </a:rPr>
              <a:t>sur</a:t>
            </a:r>
            <a:r>
              <a:rPr lang="en-US" sz="1600" dirty="0" smtClean="0">
                <a:solidFill>
                  <a:srgbClr val="3D2008"/>
                </a:solidFill>
                <a:cs typeface="Arial" panose="020B0604020202020204" pitchFamily="34" charset="0"/>
              </a:rPr>
              <a:t> le </a:t>
            </a:r>
            <a:r>
              <a:rPr lang="en-US" sz="1600" dirty="0">
                <a:solidFill>
                  <a:srgbClr val="3D2008"/>
                </a:solidFill>
                <a:cs typeface="Arial" panose="020B0604020202020204" pitchFamily="34" charset="0"/>
              </a:rPr>
              <a:t>site web </a:t>
            </a:r>
            <a:r>
              <a:rPr lang="en-US" sz="1400" u="sng" dirty="0" smtClean="0">
                <a:solidFill>
                  <a:schemeClr val="accent6">
                    <a:lumMod val="75000"/>
                  </a:schemeClr>
                </a:solidFill>
                <a:cs typeface="Arial" panose="020B0604020202020204" pitchFamily="34" charset="0"/>
              </a:rPr>
              <a:t>http</a:t>
            </a:r>
            <a:r>
              <a:rPr lang="en-US" sz="1400" u="sng" dirty="0">
                <a:solidFill>
                  <a:schemeClr val="accent6">
                    <a:lumMod val="75000"/>
                  </a:schemeClr>
                </a:solidFill>
                <a:cs typeface="Arial" panose="020B0604020202020204" pitchFamily="34" charset="0"/>
              </a:rPr>
              <a:t>://</a:t>
            </a:r>
            <a:r>
              <a:rPr lang="en-US" sz="1400" u="sng" dirty="0" smtClean="0">
                <a:solidFill>
                  <a:schemeClr val="accent6">
                    <a:lumMod val="75000"/>
                  </a:schemeClr>
                </a:solidFill>
                <a:cs typeface="Arial" panose="020B0604020202020204" pitchFamily="34" charset="0"/>
              </a:rPr>
              <a:t>www.armaedfoundation.org/2013poster.htm</a:t>
            </a:r>
            <a:r>
              <a:rPr lang="en-US" sz="1600" dirty="0" smtClean="0">
                <a:solidFill>
                  <a:srgbClr val="3D2008"/>
                </a:solidFill>
                <a:cs typeface="Arial" panose="020B0604020202020204" pitchFamily="34" charset="0"/>
              </a:rPr>
              <a:t>l)  </a:t>
            </a:r>
            <a:endParaRPr lang="en-US" sz="1600" dirty="0">
              <a:solidFill>
                <a:srgbClr val="3D2008"/>
              </a:solidFill>
              <a:cs typeface="Arial" panose="020B0604020202020204" pitchFamily="34" charset="0"/>
            </a:endParaRPr>
          </a:p>
        </p:txBody>
      </p:sp>
    </p:spTree>
    <p:extLst>
      <p:ext uri="{BB962C8B-B14F-4D97-AF65-F5344CB8AC3E}">
        <p14:creationId xmlns:p14="http://schemas.microsoft.com/office/powerpoint/2010/main" val="27120500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b="1" dirty="0">
              <a:latin typeface="Segoe UI Light" panose="020B0502040204020203" pitchFamily="34" charset="0"/>
              <a:cs typeface="Segoe UI Light" panose="020B0502040204020203" pitchFamily="34" charset="0"/>
            </a:endParaRPr>
          </a:p>
        </p:txBody>
      </p:sp>
      <p:sp>
        <p:nvSpPr>
          <p:cNvPr id="3" name="Content Placeholder 2"/>
          <p:cNvSpPr>
            <a:spLocks noGrp="1"/>
          </p:cNvSpPr>
          <p:nvPr>
            <p:ph idx="1"/>
          </p:nvPr>
        </p:nvSpPr>
        <p:spPr/>
        <p:txBody>
          <a:bodyPr/>
          <a:lstStyle/>
          <a:p>
            <a:pPr marL="0" indent="0" algn="ctr">
              <a:spcBef>
                <a:spcPts val="0"/>
              </a:spcBef>
            </a:pPr>
            <a:r>
              <a:rPr lang="en-US" sz="4000" b="1" dirty="0" smtClean="0">
                <a:latin typeface="Segoe UI Light" panose="020B0502040204020203" pitchFamily="34" charset="0"/>
                <a:cs typeface="Segoe UI Light" panose="020B0502040204020203" pitchFamily="34" charset="0"/>
              </a:rPr>
              <a:t>Merci!</a:t>
            </a:r>
          </a:p>
          <a:p>
            <a:pPr marL="0" indent="0" algn="ctr">
              <a:spcBef>
                <a:spcPts val="0"/>
              </a:spcBef>
            </a:pPr>
            <a:endParaRPr lang="en-US" sz="4000" b="1" dirty="0" smtClean="0">
              <a:latin typeface="Segoe UI Light" panose="020B0502040204020203" pitchFamily="34" charset="0"/>
              <a:cs typeface="Segoe UI Light" panose="020B0502040204020203" pitchFamily="34" charset="0"/>
            </a:endParaRPr>
          </a:p>
          <a:p>
            <a:pPr marL="0" indent="0" algn="ctr">
              <a:spcBef>
                <a:spcPts val="0"/>
              </a:spcBef>
            </a:pPr>
            <a:endParaRPr lang="en-US" sz="600" dirty="0">
              <a:latin typeface="BrowalliaUPC" panose="020B0604020202020204" pitchFamily="34" charset="-34"/>
              <a:cs typeface="BrowalliaUPC" panose="020B0604020202020204" pitchFamily="34" charset="-34"/>
            </a:endParaRPr>
          </a:p>
          <a:p>
            <a:pPr marL="0" indent="0" algn="ctr">
              <a:spcBef>
                <a:spcPts val="0"/>
              </a:spcBef>
            </a:pPr>
            <a:r>
              <a:rPr lang="en-US" sz="4400" u="sng" dirty="0" smtClean="0">
                <a:latin typeface="BrowalliaUPC" panose="020B0604020202020204" pitchFamily="34" charset="-34"/>
                <a:cs typeface="BrowalliaUPC" panose="020B0604020202020204" pitchFamily="34" charset="-34"/>
              </a:rPr>
              <a:t>www.recordsinthecloud.org</a:t>
            </a:r>
          </a:p>
          <a:p>
            <a:pPr marL="0" indent="0">
              <a:spcBef>
                <a:spcPts val="0"/>
              </a:spcBef>
            </a:pPr>
            <a:endParaRPr lang="en-US" dirty="0" smtClean="0">
              <a:solidFill>
                <a:schemeClr val="accent6">
                  <a:lumMod val="75000"/>
                </a:schemeClr>
              </a:solidFill>
              <a:latin typeface="BrowalliaUPC" panose="020B0604020202020204" pitchFamily="34" charset="-34"/>
              <a:cs typeface="BrowalliaUPC" panose="020B0604020202020204" pitchFamily="34" charset="-34"/>
            </a:endParaRPr>
          </a:p>
          <a:p>
            <a:pPr marL="0" indent="0">
              <a:spcBef>
                <a:spcPts val="0"/>
              </a:spcBef>
            </a:pPr>
            <a:r>
              <a:rPr lang="en-US" dirty="0" smtClean="0">
                <a:solidFill>
                  <a:schemeClr val="accent6">
                    <a:lumMod val="75000"/>
                  </a:schemeClr>
                </a:solidFill>
                <a:latin typeface="BrowalliaUPC" panose="020B0604020202020204" pitchFamily="34" charset="-34"/>
                <a:cs typeface="BrowalliaUPC" panose="020B0604020202020204" pitchFamily="34" charset="-34"/>
              </a:rPr>
              <a:t>basma.makhlouf-shabou@hesge.ch </a:t>
            </a:r>
          </a:p>
          <a:p>
            <a:pPr marL="0" indent="0">
              <a:spcBef>
                <a:spcPts val="0"/>
              </a:spcBef>
            </a:pPr>
            <a:r>
              <a:rPr lang="en-US" dirty="0">
                <a:solidFill>
                  <a:schemeClr val="accent6">
                    <a:lumMod val="75000"/>
                  </a:schemeClr>
                </a:solidFill>
                <a:latin typeface="BrowalliaUPC" panose="020B0604020202020204" pitchFamily="34" charset="-34"/>
                <a:cs typeface="BrowalliaUPC" panose="020B0604020202020204" pitchFamily="34" charset="-34"/>
              </a:rPr>
              <a:t>v</a:t>
            </a:r>
            <a:r>
              <a:rPr lang="en-US" dirty="0" smtClean="0">
                <a:solidFill>
                  <a:schemeClr val="accent6">
                    <a:lumMod val="75000"/>
                  </a:schemeClr>
                </a:solidFill>
                <a:latin typeface="BrowalliaUPC" panose="020B0604020202020204" pitchFamily="34" charset="-34"/>
                <a:cs typeface="BrowalliaUPC" panose="020B0604020202020204" pitchFamily="34" charset="-34"/>
              </a:rPr>
              <a:t>alerieleve@gmail.com </a:t>
            </a:r>
            <a:endParaRPr lang="en-US" dirty="0">
              <a:solidFill>
                <a:schemeClr val="accent6">
                  <a:lumMod val="75000"/>
                </a:schemeClr>
              </a:solidFill>
              <a:latin typeface="BrowalliaUPC" panose="020B0604020202020204" pitchFamily="34" charset="-34"/>
              <a:cs typeface="BrowalliaUPC" panose="020B0604020202020204" pitchFamily="34" charset="-34"/>
            </a:endParaRPr>
          </a:p>
        </p:txBody>
      </p:sp>
    </p:spTree>
    <p:extLst>
      <p:ext uri="{BB962C8B-B14F-4D97-AF65-F5344CB8AC3E}">
        <p14:creationId xmlns:p14="http://schemas.microsoft.com/office/powerpoint/2010/main" val="16780351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Rectangle 1"/>
          <p:cNvSpPr>
            <a:spLocks noGrp="1" noChangeArrowheads="1"/>
          </p:cNvSpPr>
          <p:nvPr>
            <p:ph type="body"/>
          </p:nvPr>
        </p:nvSpPr>
        <p:spPr>
          <a:xfrm>
            <a:off x="432592" y="1295400"/>
            <a:ext cx="8319295" cy="3657600"/>
          </a:xfrm>
        </p:spPr>
        <p:txBody>
          <a:bodyPr anchor="t"/>
          <a:lstStyle/>
          <a:p>
            <a:pPr marL="342900" indent="-341313" algn="l">
              <a:spcBef>
                <a:spcPts val="0"/>
              </a:spcBef>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CA" sz="2400" dirty="0" smtClean="0">
                <a:solidFill>
                  <a:srgbClr val="3D2008"/>
                </a:solidFill>
              </a:rPr>
              <a:t>Un </a:t>
            </a:r>
            <a:r>
              <a:rPr lang="en-CA" sz="2400" dirty="0" err="1" smtClean="0">
                <a:solidFill>
                  <a:srgbClr val="3D2008"/>
                </a:solidFill>
              </a:rPr>
              <a:t>environement</a:t>
            </a:r>
            <a:r>
              <a:rPr lang="en-CA" sz="2400" dirty="0" smtClean="0">
                <a:solidFill>
                  <a:srgbClr val="3D2008"/>
                </a:solidFill>
              </a:rPr>
              <a:t> </a:t>
            </a:r>
            <a:r>
              <a:rPr lang="en-CA" sz="2400" dirty="0" err="1" smtClean="0">
                <a:solidFill>
                  <a:srgbClr val="3D2008"/>
                </a:solidFill>
              </a:rPr>
              <a:t>virtuel</a:t>
            </a:r>
            <a:r>
              <a:rPr lang="en-CA" sz="2400" dirty="0" smtClean="0">
                <a:solidFill>
                  <a:srgbClr val="3D2008"/>
                </a:solidFill>
              </a:rPr>
              <a:t> </a:t>
            </a:r>
            <a:r>
              <a:rPr lang="fr-CA" sz="2400" dirty="0" smtClean="0">
                <a:solidFill>
                  <a:srgbClr val="3D2008"/>
                </a:solidFill>
              </a:rPr>
              <a:t>caractérisé </a:t>
            </a:r>
            <a:r>
              <a:rPr lang="fr-CA" sz="2400" dirty="0">
                <a:solidFill>
                  <a:srgbClr val="3D2008"/>
                </a:solidFill>
              </a:rPr>
              <a:t>par 5 aspects essentiels : </a:t>
            </a:r>
            <a:endParaRPr lang="fr-CA" sz="2400" dirty="0" smtClean="0">
              <a:solidFill>
                <a:srgbClr val="3D2008"/>
              </a:solidFill>
            </a:endParaRPr>
          </a:p>
          <a:p>
            <a:pPr marL="342900" indent="-341313" algn="l">
              <a:spcBef>
                <a:spcPts val="800"/>
              </a:spcBef>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n-CA" sz="1600" dirty="0" smtClean="0">
              <a:solidFill>
                <a:srgbClr val="3D2008"/>
              </a:solidFill>
            </a:endParaRPr>
          </a:p>
          <a:p>
            <a:pPr marL="342900" indent="-341313" algn="l">
              <a:spcBef>
                <a:spcPts val="800"/>
              </a:spcBef>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n-CA" sz="2400" dirty="0" smtClean="0">
              <a:solidFill>
                <a:srgbClr val="3D2008"/>
              </a:solidFill>
            </a:endParaRPr>
          </a:p>
          <a:p>
            <a:pPr marL="342900" indent="-341313" algn="l">
              <a:spcBef>
                <a:spcPts val="800"/>
              </a:spcBef>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n-CA" sz="2400" dirty="0">
              <a:solidFill>
                <a:srgbClr val="3D2008"/>
              </a:solidFill>
            </a:endParaRPr>
          </a:p>
          <a:p>
            <a:pPr marL="342900" indent="-341313" algn="l">
              <a:spcBef>
                <a:spcPts val="800"/>
              </a:spcBef>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n-CA" sz="2400" dirty="0" smtClean="0">
              <a:solidFill>
                <a:srgbClr val="3D2008"/>
              </a:solidFill>
            </a:endParaRPr>
          </a:p>
          <a:p>
            <a:pPr marL="342900" indent="-341313" algn="l">
              <a:spcBef>
                <a:spcPts val="800"/>
              </a:spcBef>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n-CA" sz="2400" dirty="0" smtClean="0">
              <a:solidFill>
                <a:srgbClr val="3D2008"/>
              </a:solidFill>
            </a:endParaRPr>
          </a:p>
          <a:p>
            <a:pPr marL="342900" indent="-341313" algn="l">
              <a:spcBef>
                <a:spcPts val="800"/>
              </a:spcBef>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CA" sz="2400" dirty="0" smtClean="0">
                <a:solidFill>
                  <a:srgbClr val="3D2008"/>
                </a:solidFill>
              </a:rPr>
              <a:t>Le Cloud </a:t>
            </a:r>
            <a:r>
              <a:rPr lang="en-CA" sz="2400" dirty="0" err="1" smtClean="0">
                <a:solidFill>
                  <a:srgbClr val="3D2008"/>
                </a:solidFill>
              </a:rPr>
              <a:t>est</a:t>
            </a:r>
            <a:r>
              <a:rPr lang="en-CA" sz="2400" dirty="0" smtClean="0">
                <a:solidFill>
                  <a:srgbClr val="3D2008"/>
                </a:solidFill>
              </a:rPr>
              <a:t> </a:t>
            </a:r>
            <a:r>
              <a:rPr lang="en-CA" sz="2400" dirty="0" err="1" smtClean="0">
                <a:solidFill>
                  <a:srgbClr val="3D2008"/>
                </a:solidFill>
              </a:rPr>
              <a:t>une</a:t>
            </a:r>
            <a:r>
              <a:rPr lang="en-CA" sz="2400" dirty="0" smtClean="0">
                <a:solidFill>
                  <a:srgbClr val="3D2008"/>
                </a:solidFill>
              </a:rPr>
              <a:t> </a:t>
            </a:r>
            <a:r>
              <a:rPr lang="en-CA" sz="2400" dirty="0" err="1" smtClean="0">
                <a:solidFill>
                  <a:srgbClr val="3D2008"/>
                </a:solidFill>
              </a:rPr>
              <a:t>réalité</a:t>
            </a:r>
            <a:r>
              <a:rPr lang="en-CA" sz="2400" dirty="0" smtClean="0">
                <a:solidFill>
                  <a:srgbClr val="3D2008"/>
                </a:solidFill>
              </a:rPr>
              <a:t> </a:t>
            </a:r>
            <a:r>
              <a:rPr lang="en-CA" sz="2400" dirty="0" err="1" smtClean="0">
                <a:solidFill>
                  <a:srgbClr val="3D2008"/>
                </a:solidFill>
              </a:rPr>
              <a:t>tant</a:t>
            </a:r>
            <a:r>
              <a:rPr lang="en-CA" sz="2400" dirty="0" smtClean="0">
                <a:solidFill>
                  <a:srgbClr val="3D2008"/>
                </a:solidFill>
              </a:rPr>
              <a:t> pour les </a:t>
            </a:r>
            <a:r>
              <a:rPr lang="en-CA" sz="2400" dirty="0" err="1" smtClean="0">
                <a:solidFill>
                  <a:srgbClr val="3D2008"/>
                </a:solidFill>
              </a:rPr>
              <a:t>organismes</a:t>
            </a:r>
            <a:r>
              <a:rPr lang="en-CA" sz="2400" dirty="0" smtClean="0">
                <a:solidFill>
                  <a:srgbClr val="3D2008"/>
                </a:solidFill>
              </a:rPr>
              <a:t> publics </a:t>
            </a:r>
            <a:r>
              <a:rPr lang="en-CA" sz="2400" dirty="0" err="1" smtClean="0">
                <a:solidFill>
                  <a:srgbClr val="3D2008"/>
                </a:solidFill>
              </a:rPr>
              <a:t>que</a:t>
            </a:r>
            <a:r>
              <a:rPr lang="en-CA" sz="2400" dirty="0" smtClean="0">
                <a:solidFill>
                  <a:srgbClr val="3D2008"/>
                </a:solidFill>
              </a:rPr>
              <a:t> pour les </a:t>
            </a:r>
            <a:r>
              <a:rPr lang="en-CA" sz="2400" dirty="0" err="1" smtClean="0">
                <a:solidFill>
                  <a:srgbClr val="3D2008"/>
                </a:solidFill>
              </a:rPr>
              <a:t>entreprises</a:t>
            </a:r>
            <a:r>
              <a:rPr lang="en-CA" sz="2400" dirty="0" smtClean="0">
                <a:solidFill>
                  <a:srgbClr val="3D2008"/>
                </a:solidFill>
              </a:rPr>
              <a:t> </a:t>
            </a:r>
            <a:r>
              <a:rPr lang="en-CA" sz="2400" dirty="0" err="1" smtClean="0">
                <a:solidFill>
                  <a:srgbClr val="3D2008"/>
                </a:solidFill>
              </a:rPr>
              <a:t>privées</a:t>
            </a:r>
            <a:endParaRPr lang="en-CA" sz="2400" dirty="0">
              <a:solidFill>
                <a:srgbClr val="3D2008"/>
              </a:solidFill>
            </a:endParaRPr>
          </a:p>
        </p:txBody>
      </p:sp>
      <p:sp>
        <p:nvSpPr>
          <p:cNvPr id="4099" name="Text Box 3"/>
          <p:cNvSpPr txBox="1">
            <a:spLocks noChangeArrowheads="1"/>
          </p:cNvSpPr>
          <p:nvPr/>
        </p:nvSpPr>
        <p:spPr bwMode="auto">
          <a:xfrm>
            <a:off x="432592" y="4953000"/>
            <a:ext cx="8254208" cy="655637"/>
          </a:xfrm>
          <a:prstGeom prst="rect">
            <a:avLst/>
          </a:prstGeom>
          <a:solidFill>
            <a:schemeClr val="bg1">
              <a:lumMod val="85000"/>
            </a:schemeClr>
          </a:solidFill>
          <a:ln>
            <a:solidFill>
              <a:srgbClr val="FF0000"/>
            </a:solidFill>
          </a:ln>
          <a:extLst/>
        </p:spPr>
        <p:style>
          <a:lnRef idx="2">
            <a:schemeClr val="accent6"/>
          </a:lnRef>
          <a:fillRef idx="1">
            <a:schemeClr val="lt1"/>
          </a:fillRef>
          <a:effectRef idx="0">
            <a:schemeClr val="accent6"/>
          </a:effectRef>
          <a:fontRef idx="minor">
            <a:schemeClr val="dk1"/>
          </a:fontRef>
        </p:style>
        <p:txBody>
          <a:bodyPr lIns="90000" tIns="45000" rIns="90000" bIns="45000"/>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Arial" panose="020B0604020202020204" pitchFamily="34" charset="0"/>
                <a:ea typeface="ＭＳ Ｐゴシック" panose="020B0600070205080204" pitchFamily="34" charset="-128"/>
              </a:defRPr>
            </a:lvl9pPr>
          </a:lstStyle>
          <a:p>
            <a:pPr algn="ctr" eaLnBrk="1" hangingPunct="1"/>
            <a:r>
              <a:rPr lang="en-US" altLang="fr-FR" sz="2000" dirty="0" smtClean="0">
                <a:solidFill>
                  <a:srgbClr val="3D2008"/>
                </a:solidFill>
                <a:latin typeface="+mj-lt"/>
                <a:ea typeface="+mj-ea"/>
                <a:cs typeface="+mj-cs"/>
              </a:rPr>
              <a:t>Le </a:t>
            </a:r>
            <a:r>
              <a:rPr lang="en-US" altLang="fr-FR" sz="2000" dirty="0" err="1" smtClean="0">
                <a:solidFill>
                  <a:srgbClr val="3D2008"/>
                </a:solidFill>
                <a:latin typeface="+mj-lt"/>
                <a:ea typeface="+mj-ea"/>
                <a:cs typeface="+mj-cs"/>
              </a:rPr>
              <a:t>marché</a:t>
            </a:r>
            <a:r>
              <a:rPr lang="en-US" altLang="fr-FR" sz="2000" dirty="0" smtClean="0">
                <a:solidFill>
                  <a:srgbClr val="3D2008"/>
                </a:solidFill>
                <a:latin typeface="+mj-lt"/>
                <a:ea typeface="+mj-ea"/>
                <a:cs typeface="+mj-cs"/>
              </a:rPr>
              <a:t> global du Cloud </a:t>
            </a:r>
            <a:r>
              <a:rPr lang="en-US" altLang="fr-FR" sz="2000" dirty="0" err="1" smtClean="0">
                <a:solidFill>
                  <a:srgbClr val="3D2008"/>
                </a:solidFill>
                <a:latin typeface="+mj-lt"/>
                <a:ea typeface="+mj-ea"/>
                <a:cs typeface="+mj-cs"/>
              </a:rPr>
              <a:t>atteindra</a:t>
            </a:r>
            <a:r>
              <a:rPr lang="en-US" altLang="fr-FR" sz="2000" dirty="0" smtClean="0">
                <a:solidFill>
                  <a:srgbClr val="3D2008"/>
                </a:solidFill>
                <a:latin typeface="+mj-lt"/>
                <a:ea typeface="+mj-ea"/>
                <a:cs typeface="+mj-cs"/>
              </a:rPr>
              <a:t> 31,9 billion de dollars en 2017 vs. 	18,3 billion en 2012 </a:t>
            </a:r>
            <a:r>
              <a:rPr lang="en-US" altLang="fr-FR" sz="2000" dirty="0" err="1" smtClean="0">
                <a:solidFill>
                  <a:srgbClr val="3D2008"/>
                </a:solidFill>
                <a:latin typeface="+mj-lt"/>
                <a:ea typeface="+mj-ea"/>
                <a:cs typeface="+mj-cs"/>
              </a:rPr>
              <a:t>selon</a:t>
            </a:r>
            <a:r>
              <a:rPr lang="en-US" altLang="fr-FR" sz="2000" dirty="0" smtClean="0">
                <a:solidFill>
                  <a:srgbClr val="3D2008"/>
                </a:solidFill>
                <a:latin typeface="+mj-lt"/>
                <a:ea typeface="+mj-ea"/>
                <a:cs typeface="+mj-cs"/>
              </a:rPr>
              <a:t> Analysis Mason (2013)</a:t>
            </a:r>
            <a:endParaRPr lang="en-US" sz="2000" dirty="0">
              <a:solidFill>
                <a:srgbClr val="3D2008"/>
              </a:solidFill>
              <a:latin typeface="+mj-lt"/>
              <a:ea typeface="+mj-ea"/>
              <a:cs typeface="+mj-cs"/>
            </a:endParaRPr>
          </a:p>
        </p:txBody>
      </p:sp>
      <p:sp>
        <p:nvSpPr>
          <p:cNvPr id="5" name="Rectangle 1"/>
          <p:cNvSpPr txBox="1">
            <a:spLocks noChangeArrowheads="1"/>
          </p:cNvSpPr>
          <p:nvPr/>
        </p:nvSpPr>
        <p:spPr bwMode="auto">
          <a:xfrm>
            <a:off x="432593" y="153987"/>
            <a:ext cx="8494713" cy="989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400" kern="1200">
                <a:solidFill>
                  <a:srgbClr val="0000FF"/>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FF"/>
                </a:solidFill>
                <a:latin typeface="Times New Roman" panose="02020603050405020304" pitchFamily="18" charset="0"/>
                <a:ea typeface="ＭＳ Ｐゴシック" panose="020B0600070205080204" pitchFamily="34" charset="-128"/>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FF"/>
                </a:solidFill>
                <a:latin typeface="Times New Roman" panose="02020603050405020304" pitchFamily="18" charset="0"/>
                <a:ea typeface="ＭＳ Ｐゴシック" panose="020B0600070205080204" pitchFamily="34" charset="-128"/>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FF"/>
                </a:solidFill>
                <a:latin typeface="Times New Roman" panose="02020603050405020304" pitchFamily="18" charset="0"/>
                <a:ea typeface="ＭＳ Ｐゴシック" panose="020B0600070205080204" pitchFamily="34" charset="-128"/>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FF"/>
                </a:solidFill>
                <a:latin typeface="Times New Roman" panose="02020603050405020304" pitchFamily="18" charset="0"/>
                <a:ea typeface="ＭＳ Ｐゴシック" panose="020B0600070205080204" pitchFamily="34" charset="-128"/>
              </a:defRPr>
            </a:lvl5pPr>
            <a:lvl6pPr marL="2514600" indent="-228600"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FF"/>
                </a:solidFill>
                <a:latin typeface="Times New Roman" panose="02020603050405020304" pitchFamily="18" charset="0"/>
                <a:ea typeface="ＭＳ Ｐゴシック" panose="020B0600070205080204" pitchFamily="34" charset="-128"/>
              </a:defRPr>
            </a:lvl6pPr>
            <a:lvl7pPr marL="2971800" indent="-228600"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FF"/>
                </a:solidFill>
                <a:latin typeface="Times New Roman" panose="02020603050405020304" pitchFamily="18" charset="0"/>
                <a:ea typeface="ＭＳ Ｐゴシック" panose="020B0600070205080204" pitchFamily="34" charset="-128"/>
              </a:defRPr>
            </a:lvl7pPr>
            <a:lvl8pPr marL="3429000" indent="-228600"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FF"/>
                </a:solidFill>
                <a:latin typeface="Times New Roman" panose="02020603050405020304" pitchFamily="18" charset="0"/>
                <a:ea typeface="ＭＳ Ｐゴシック" panose="020B0600070205080204" pitchFamily="34" charset="-128"/>
              </a:defRPr>
            </a:lvl8pPr>
            <a:lvl9pPr marL="3886200" indent="-228600"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FF"/>
                </a:solidFill>
                <a:latin typeface="Times New Roman" panose="02020603050405020304" pitchFamily="18" charset="0"/>
                <a:ea typeface="ＭＳ Ｐゴシック" panose="020B0600070205080204" pitchFamily="34" charset="-128"/>
              </a:defRPr>
            </a:lvl9p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sz="3600" b="1" dirty="0" err="1" smtClean="0">
                <a:latin typeface="Arial" panose="020B0604020202020204" pitchFamily="34" charset="0"/>
                <a:cs typeface="Arial" panose="020B0604020202020204" pitchFamily="34" charset="0"/>
              </a:rPr>
              <a:t>Qu’est-ce</a:t>
            </a:r>
            <a:r>
              <a:rPr lang="en-CA" sz="3600" b="1" dirty="0" smtClean="0">
                <a:latin typeface="Arial" panose="020B0604020202020204" pitchFamily="34" charset="0"/>
                <a:cs typeface="Arial" panose="020B0604020202020204" pitchFamily="34" charset="0"/>
              </a:rPr>
              <a:t> </a:t>
            </a:r>
            <a:r>
              <a:rPr lang="en-CA" sz="3600" b="1" dirty="0" err="1" smtClean="0">
                <a:latin typeface="Arial" panose="020B0604020202020204" pitchFamily="34" charset="0"/>
                <a:cs typeface="Arial" panose="020B0604020202020204" pitchFamily="34" charset="0"/>
              </a:rPr>
              <a:t>que</a:t>
            </a:r>
            <a:r>
              <a:rPr lang="en-CA" sz="3600" b="1" dirty="0" smtClean="0">
                <a:latin typeface="Arial" panose="020B0604020202020204" pitchFamily="34" charset="0"/>
                <a:cs typeface="Arial" panose="020B0604020202020204" pitchFamily="34" charset="0"/>
              </a:rPr>
              <a:t> le Cloud?</a:t>
            </a:r>
            <a:endParaRPr lang="en-CA" sz="3600" b="1" dirty="0">
              <a:latin typeface="Arial" panose="020B0604020202020204" pitchFamily="34" charset="0"/>
              <a:cs typeface="Arial" panose="020B0604020202020204" pitchFamily="34" charset="0"/>
            </a:endParaRPr>
          </a:p>
        </p:txBody>
      </p:sp>
      <p:sp>
        <p:nvSpPr>
          <p:cNvPr id="2" name="Rectangle 1"/>
          <p:cNvSpPr/>
          <p:nvPr/>
        </p:nvSpPr>
        <p:spPr>
          <a:xfrm>
            <a:off x="838200" y="1752600"/>
            <a:ext cx="7696200" cy="1938992"/>
          </a:xfrm>
          <a:prstGeom prst="rect">
            <a:avLst/>
          </a:prstGeom>
        </p:spPr>
        <p:txBody>
          <a:bodyPr wrap="square">
            <a:spAutoFit/>
          </a:bodyPr>
          <a:lstStyle/>
          <a:p>
            <a:pPr marL="458787" lvl="4" indent="-457200">
              <a:spcBef>
                <a:spcPts val="0"/>
              </a:spcBef>
              <a:buFontTx/>
              <a:buAutoNum type="arabicParenBoth"/>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fr-CA" sz="2000" dirty="0">
                <a:solidFill>
                  <a:srgbClr val="3D2008"/>
                </a:solidFill>
                <a:latin typeface="+mj-lt"/>
              </a:rPr>
              <a:t>Ressources en libre-service et adaptation automatique à la demande</a:t>
            </a:r>
          </a:p>
          <a:p>
            <a:pPr marL="458787" lvl="4" indent="-457200">
              <a:spcBef>
                <a:spcPts val="0"/>
              </a:spcBef>
              <a:buFontTx/>
              <a:buAutoNum type="arabicParenBoth"/>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fr-CA" sz="2000" dirty="0">
                <a:solidFill>
                  <a:srgbClr val="3D2008"/>
                </a:solidFill>
                <a:latin typeface="+mj-lt"/>
              </a:rPr>
              <a:t>Ouverture</a:t>
            </a:r>
          </a:p>
          <a:p>
            <a:pPr marL="458787" lvl="4" indent="-457200">
              <a:spcBef>
                <a:spcPts val="0"/>
              </a:spcBef>
              <a:buFontTx/>
              <a:buAutoNum type="arabicParenBoth"/>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fr-CA" sz="2000" dirty="0">
                <a:solidFill>
                  <a:srgbClr val="3D2008"/>
                </a:solidFill>
                <a:latin typeface="+mj-lt"/>
              </a:rPr>
              <a:t>Mutualisation</a:t>
            </a:r>
          </a:p>
          <a:p>
            <a:pPr marL="458787" lvl="4" indent="-457200">
              <a:spcBef>
                <a:spcPts val="0"/>
              </a:spcBef>
              <a:buFontTx/>
              <a:buAutoNum type="arabicParenBoth"/>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fr-CA" sz="2000" dirty="0">
                <a:solidFill>
                  <a:srgbClr val="3D2008"/>
                </a:solidFill>
                <a:latin typeface="+mj-lt"/>
              </a:rPr>
              <a:t>Élasticité</a:t>
            </a:r>
          </a:p>
          <a:p>
            <a:pPr marL="458787" lvl="4" indent="-457200">
              <a:spcBef>
                <a:spcPts val="0"/>
              </a:spcBef>
              <a:buFontTx/>
              <a:buAutoNum type="arabicParenBoth"/>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fr-CA" sz="2000" dirty="0">
                <a:solidFill>
                  <a:srgbClr val="3D2008"/>
                </a:solidFill>
                <a:latin typeface="+mj-lt"/>
              </a:rPr>
              <a:t>les services mesurés où les paiements sont accessibles via un réseau informatique</a:t>
            </a:r>
            <a:endParaRPr lang="en-CA" sz="2000" dirty="0">
              <a:solidFill>
                <a:srgbClr val="3D2008"/>
              </a:solidFill>
              <a:latin typeface="+mj-lt"/>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5" name="Rectangle 1"/>
          <p:cNvSpPr>
            <a:spLocks noGrp="1" noChangeArrowheads="1"/>
          </p:cNvSpPr>
          <p:nvPr>
            <p:ph type="body"/>
          </p:nvPr>
        </p:nvSpPr>
        <p:spPr>
          <a:xfrm>
            <a:off x="255588" y="4281488"/>
            <a:ext cx="8496300" cy="1662112"/>
          </a:xfrm>
        </p:spPr>
        <p:txBody>
          <a:bodyPr anchor="t"/>
          <a:lstStyle/>
          <a:p>
            <a:pPr marL="342900" indent="-341313">
              <a:spcBef>
                <a:spcPts val="0"/>
              </a:spcBef>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CA" sz="2400" dirty="0" smtClean="0">
                <a:solidFill>
                  <a:srgbClr val="3D2008"/>
                </a:solidFill>
                <a:cs typeface="BrowalliaUPC" panose="020B0604020202020204" pitchFamily="34" charset="-34"/>
              </a:rPr>
              <a:t>   Un </a:t>
            </a:r>
            <a:r>
              <a:rPr lang="en-CA" sz="2400" dirty="0" err="1" smtClean="0">
                <a:solidFill>
                  <a:srgbClr val="3D2008"/>
                </a:solidFill>
                <a:cs typeface="BrowalliaUPC" panose="020B0604020202020204" pitchFamily="34" charset="-34"/>
              </a:rPr>
              <a:t>projet</a:t>
            </a:r>
            <a:r>
              <a:rPr lang="en-CA" sz="2400" dirty="0" smtClean="0">
                <a:solidFill>
                  <a:srgbClr val="3D2008"/>
                </a:solidFill>
                <a:cs typeface="BrowalliaUPC" panose="020B0604020202020204" pitchFamily="34" charset="-34"/>
              </a:rPr>
              <a:t> de </a:t>
            </a:r>
            <a:r>
              <a:rPr lang="en-CA" sz="2400" dirty="0" err="1" smtClean="0">
                <a:solidFill>
                  <a:srgbClr val="3D2008"/>
                </a:solidFill>
                <a:cs typeface="BrowalliaUPC" panose="020B0604020202020204" pitchFamily="34" charset="-34"/>
              </a:rPr>
              <a:t>recherche</a:t>
            </a:r>
            <a:r>
              <a:rPr lang="en-CA" sz="2400" dirty="0" smtClean="0">
                <a:solidFill>
                  <a:srgbClr val="3D2008"/>
                </a:solidFill>
                <a:cs typeface="BrowalliaUPC" panose="020B0604020202020204" pitchFamily="34" charset="-34"/>
              </a:rPr>
              <a:t> </a:t>
            </a:r>
            <a:r>
              <a:rPr lang="en-CA" sz="2400" dirty="0" err="1" smtClean="0">
                <a:solidFill>
                  <a:srgbClr val="3D2008"/>
                </a:solidFill>
                <a:cs typeface="BrowalliaUPC" panose="020B0604020202020204" pitchFamily="34" charset="-34"/>
              </a:rPr>
              <a:t>collaboratif</a:t>
            </a:r>
            <a:r>
              <a:rPr lang="en-CA" sz="2400" dirty="0" smtClean="0">
                <a:solidFill>
                  <a:srgbClr val="3D2008"/>
                </a:solidFill>
                <a:cs typeface="BrowalliaUPC" panose="020B0604020202020204" pitchFamily="34" charset="-34"/>
              </a:rPr>
              <a:t>, international qui </a:t>
            </a:r>
            <a:r>
              <a:rPr lang="fr-FR" sz="2400" dirty="0" smtClean="0">
                <a:solidFill>
                  <a:srgbClr val="3D2008"/>
                </a:solidFill>
                <a:cs typeface="BrowalliaUPC" panose="020B0604020202020204" pitchFamily="34" charset="-34"/>
              </a:rPr>
              <a:t>s’étendra </a:t>
            </a:r>
            <a:r>
              <a:rPr lang="fr-FR" sz="2400" dirty="0">
                <a:solidFill>
                  <a:srgbClr val="3D2008"/>
                </a:solidFill>
                <a:cs typeface="BrowalliaUPC" panose="020B0604020202020204" pitchFamily="34" charset="-34"/>
              </a:rPr>
              <a:t>sur une période de 4 ans</a:t>
            </a:r>
            <a:r>
              <a:rPr lang="en-CA" sz="2400" dirty="0" smtClean="0">
                <a:solidFill>
                  <a:srgbClr val="3D2008"/>
                </a:solidFill>
                <a:cs typeface="BrowalliaUPC" panose="020B0604020202020204" pitchFamily="34" charset="-34"/>
              </a:rPr>
              <a:t>: 2012-2016</a:t>
            </a:r>
          </a:p>
          <a:p>
            <a:pPr marL="342900" indent="-341313">
              <a:spcBef>
                <a:spcPts val="0"/>
              </a:spcBef>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fr-FR" sz="2400" dirty="0" smtClean="0">
                <a:solidFill>
                  <a:srgbClr val="3D2008"/>
                </a:solidFill>
                <a:cs typeface="BrowalliaUPC" panose="020B0604020202020204" pitchFamily="34" charset="-34"/>
              </a:rPr>
              <a:t>Financé </a:t>
            </a:r>
            <a:r>
              <a:rPr lang="fr-FR" sz="2400" dirty="0">
                <a:solidFill>
                  <a:srgbClr val="3D2008"/>
                </a:solidFill>
                <a:cs typeface="BrowalliaUPC" panose="020B0604020202020204" pitchFamily="34" charset="-34"/>
              </a:rPr>
              <a:t>par le Conseil de recherches en sciences humaines (CRSH</a:t>
            </a:r>
            <a:r>
              <a:rPr lang="fr-FR" sz="2400" dirty="0" smtClean="0">
                <a:solidFill>
                  <a:srgbClr val="3D2008"/>
                </a:solidFill>
                <a:cs typeface="BrowalliaUPC" panose="020B0604020202020204" pitchFamily="34" charset="-34"/>
              </a:rPr>
              <a:t>) </a:t>
            </a:r>
            <a:endParaRPr lang="en-CA" sz="2400" dirty="0" smtClean="0">
              <a:solidFill>
                <a:srgbClr val="3D2008"/>
              </a:solidFill>
            </a:endParaRPr>
          </a:p>
        </p:txBody>
      </p:sp>
      <p:pic>
        <p:nvPicPr>
          <p:cNvPr id="921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7338" y="320675"/>
            <a:ext cx="8569325" cy="38560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p:cNvSpPr>
            <a:spLocks noGrp="1" noChangeArrowheads="1"/>
          </p:cNvSpPr>
          <p:nvPr>
            <p:ph type="title"/>
          </p:nvPr>
        </p:nvSpPr>
        <p:spPr>
          <a:xfrm>
            <a:off x="432593" y="153987"/>
            <a:ext cx="8494713" cy="989013"/>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sz="3600" b="1" dirty="0" err="1" smtClean="0">
                <a:latin typeface="Arial" panose="020B0604020202020204" pitchFamily="34" charset="0"/>
                <a:cs typeface="Arial" panose="020B0604020202020204" pitchFamily="34" charset="0"/>
              </a:rPr>
              <a:t>L’Équipe</a:t>
            </a:r>
            <a:endParaRPr lang="en-CA" sz="3600" b="1" dirty="0">
              <a:latin typeface="Arial" panose="020B0604020202020204" pitchFamily="34" charset="0"/>
              <a:cs typeface="Arial" panose="020B0604020202020204" pitchFamily="34" charset="0"/>
            </a:endParaRPr>
          </a:p>
        </p:txBody>
      </p:sp>
      <p:sp>
        <p:nvSpPr>
          <p:cNvPr id="2" name="Espace réservé du contenu 1"/>
          <p:cNvSpPr>
            <a:spLocks noGrp="1"/>
          </p:cNvSpPr>
          <p:nvPr>
            <p:ph idx="1"/>
          </p:nvPr>
        </p:nvSpPr>
        <p:spPr>
          <a:xfrm>
            <a:off x="432594" y="1219200"/>
            <a:ext cx="8330406" cy="4495800"/>
          </a:xfrm>
        </p:spPr>
        <p:txBody>
          <a:bodyPr/>
          <a:lstStyle/>
          <a:p>
            <a:r>
              <a:rPr lang="en-CA" sz="2400" dirty="0" err="1" smtClean="0">
                <a:latin typeface="+mj-lt"/>
                <a:cs typeface="Arial Unicode MS" panose="020B0604020202020204" pitchFamily="34" charset="-128"/>
              </a:rPr>
              <a:t>Une</a:t>
            </a:r>
            <a:r>
              <a:rPr lang="en-CA" sz="2400" dirty="0" smtClean="0">
                <a:latin typeface="+mj-lt"/>
                <a:cs typeface="Arial Unicode MS" panose="020B0604020202020204" pitchFamily="34" charset="-128"/>
              </a:rPr>
              <a:t> </a:t>
            </a:r>
            <a:r>
              <a:rPr lang="en-CA" sz="2400" dirty="0" err="1" smtClean="0">
                <a:latin typeface="+mj-lt"/>
                <a:cs typeface="Arial Unicode MS" panose="020B0604020202020204" pitchFamily="34" charset="-128"/>
              </a:rPr>
              <a:t>équipe</a:t>
            </a:r>
            <a:r>
              <a:rPr lang="en-CA" sz="2400" dirty="0" smtClean="0">
                <a:latin typeface="+mj-lt"/>
                <a:cs typeface="Arial Unicode MS" panose="020B0604020202020204" pitchFamily="34" charset="-128"/>
              </a:rPr>
              <a:t> </a:t>
            </a:r>
            <a:r>
              <a:rPr lang="en-CA" sz="2400" dirty="0" err="1" smtClean="0">
                <a:latin typeface="+mj-lt"/>
                <a:cs typeface="Arial Unicode MS" panose="020B0604020202020204" pitchFamily="34" charset="-128"/>
              </a:rPr>
              <a:t>internationale</a:t>
            </a:r>
            <a:r>
              <a:rPr lang="en-CA" sz="2400" dirty="0" smtClean="0">
                <a:latin typeface="+mj-lt"/>
                <a:cs typeface="Arial Unicode MS" panose="020B0604020202020204" pitchFamily="34" charset="-128"/>
              </a:rPr>
              <a:t> et </a:t>
            </a:r>
            <a:r>
              <a:rPr lang="en-CA" sz="2400" dirty="0" err="1" smtClean="0">
                <a:latin typeface="+mj-lt"/>
                <a:cs typeface="Arial Unicode MS" panose="020B0604020202020204" pitchFamily="34" charset="-128"/>
              </a:rPr>
              <a:t>interdisciplinaire</a:t>
            </a:r>
            <a:r>
              <a:rPr lang="en-CA" sz="2400" dirty="0" smtClean="0">
                <a:latin typeface="+mj-lt"/>
                <a:cs typeface="Arial Unicode MS" panose="020B0604020202020204" pitchFamily="34" charset="-128"/>
              </a:rPr>
              <a:t>:</a:t>
            </a:r>
          </a:p>
          <a:p>
            <a:endParaRPr lang="en-CA" sz="800" dirty="0" smtClean="0">
              <a:latin typeface="+mj-lt"/>
              <a:cs typeface="Arial Unicode MS" panose="020B0604020202020204" pitchFamily="34" charset="-128"/>
            </a:endParaRPr>
          </a:p>
          <a:p>
            <a:pPr>
              <a:buFont typeface="Arial" panose="020B0604020202020204" pitchFamily="34" charset="0"/>
              <a:buChar char="•"/>
            </a:pPr>
            <a:r>
              <a:rPr lang="en-CA" sz="2100" dirty="0" smtClean="0">
                <a:latin typeface="+mj-lt"/>
                <a:cs typeface="Arial Unicode MS" panose="020B0604020202020204" pitchFamily="34" charset="-128"/>
              </a:rPr>
              <a:t>Direction : Prof. </a:t>
            </a:r>
            <a:r>
              <a:rPr lang="en-CA" sz="2100" dirty="0" err="1" smtClean="0">
                <a:latin typeface="+mj-lt"/>
                <a:cs typeface="Arial Unicode MS" panose="020B0604020202020204" pitchFamily="34" charset="-128"/>
              </a:rPr>
              <a:t>Duranti</a:t>
            </a:r>
            <a:r>
              <a:rPr lang="en-CA" sz="2100" dirty="0" smtClean="0">
                <a:latin typeface="+mj-lt"/>
                <a:cs typeface="Arial Unicode MS" panose="020B0604020202020204" pitchFamily="34" charset="-128"/>
              </a:rPr>
              <a:t> de la SLAIS, UBC</a:t>
            </a:r>
          </a:p>
          <a:p>
            <a:pPr marL="0" indent="0"/>
            <a:endParaRPr lang="en-CA" sz="800" dirty="0" smtClean="0">
              <a:latin typeface="+mj-lt"/>
              <a:cs typeface="Arial Unicode MS" panose="020B0604020202020204" pitchFamily="34" charset="-128"/>
            </a:endParaRPr>
          </a:p>
          <a:p>
            <a:pPr>
              <a:buFont typeface="Arial" panose="020B0604020202020204" pitchFamily="34" charset="0"/>
              <a:buChar char="•"/>
            </a:pPr>
            <a:r>
              <a:rPr lang="en-CA" sz="2100" dirty="0" err="1" smtClean="0">
                <a:latin typeface="+mj-lt"/>
                <a:cs typeface="Arial Unicode MS" panose="020B0604020202020204" pitchFamily="34" charset="-128"/>
              </a:rPr>
              <a:t>Chercheurs</a:t>
            </a:r>
            <a:r>
              <a:rPr lang="en-CA" sz="2100" dirty="0" smtClean="0">
                <a:latin typeface="+mj-lt"/>
                <a:cs typeface="Arial Unicode MS" panose="020B0604020202020204" pitchFamily="34" charset="-128"/>
              </a:rPr>
              <a:t> : </a:t>
            </a:r>
          </a:p>
          <a:p>
            <a:pPr lvl="1">
              <a:buFont typeface="Arial" panose="020B0604020202020204" pitchFamily="34" charset="0"/>
              <a:buChar char="•"/>
            </a:pPr>
            <a:r>
              <a:rPr lang="en-CA" sz="1700" dirty="0" smtClean="0">
                <a:latin typeface="+mj-lt"/>
                <a:cs typeface="Arial Unicode MS" panose="020B0604020202020204" pitchFamily="34" charset="-128"/>
              </a:rPr>
              <a:t>UBC (SLAIS; Faculty of Law; Sauder School of Business)</a:t>
            </a:r>
          </a:p>
          <a:p>
            <a:pPr lvl="1">
              <a:buFont typeface="Arial" panose="020B0604020202020204" pitchFamily="34" charset="0"/>
              <a:buChar char="•"/>
            </a:pPr>
            <a:r>
              <a:rPr lang="fr-CH" sz="1700" dirty="0">
                <a:latin typeface="+mj-lt"/>
              </a:rPr>
              <a:t>l’École de l’information de l’Université de Washington</a:t>
            </a:r>
            <a:endParaRPr lang="en-CA" sz="1700" dirty="0" smtClean="0">
              <a:latin typeface="+mj-lt"/>
              <a:cs typeface="Arial Unicode MS" panose="020B0604020202020204" pitchFamily="34" charset="-128"/>
            </a:endParaRPr>
          </a:p>
          <a:p>
            <a:pPr lvl="1">
              <a:buFont typeface="Arial" panose="020B0604020202020204" pitchFamily="34" charset="0"/>
              <a:buChar char="•"/>
            </a:pPr>
            <a:r>
              <a:rPr lang="fr-FR" sz="1700" dirty="0">
                <a:latin typeface="+mj-lt"/>
                <a:cs typeface="Arial Unicode MS" panose="020B0604020202020204" pitchFamily="34" charset="-128"/>
              </a:rPr>
              <a:t>l’École de l’information </a:t>
            </a:r>
            <a:r>
              <a:rPr lang="fr-FR" sz="1700" dirty="0" smtClean="0">
                <a:latin typeface="+mj-lt"/>
                <a:cs typeface="Arial Unicode MS" panose="020B0604020202020204" pitchFamily="34" charset="-128"/>
              </a:rPr>
              <a:t>et </a:t>
            </a:r>
            <a:r>
              <a:rPr lang="fr-FR" sz="1700" dirty="0">
                <a:latin typeface="+mj-lt"/>
                <a:cs typeface="Arial Unicode MS" panose="020B0604020202020204" pitchFamily="34" charset="-128"/>
              </a:rPr>
              <a:t>de bibliothéconomie de Chapel Hill en Caroline du </a:t>
            </a:r>
            <a:r>
              <a:rPr lang="fr-FR" sz="1700" dirty="0" smtClean="0">
                <a:latin typeface="+mj-lt"/>
                <a:cs typeface="Arial Unicode MS" panose="020B0604020202020204" pitchFamily="34" charset="-128"/>
              </a:rPr>
              <a:t>Nord</a:t>
            </a:r>
          </a:p>
          <a:p>
            <a:pPr lvl="1">
              <a:buFont typeface="Arial" panose="020B0604020202020204" pitchFamily="34" charset="0"/>
              <a:buChar char="•"/>
            </a:pPr>
            <a:r>
              <a:rPr lang="fr-CH" sz="1700" dirty="0">
                <a:latin typeface="+mj-lt"/>
              </a:rPr>
              <a:t>le </a:t>
            </a:r>
            <a:r>
              <a:rPr lang="fr-CH" sz="1700" dirty="0" smtClean="0">
                <a:latin typeface="+mj-lt"/>
              </a:rPr>
              <a:t>Département </a:t>
            </a:r>
            <a:r>
              <a:rPr lang="fr-CH" sz="1700" dirty="0">
                <a:latin typeface="+mj-lt"/>
              </a:rPr>
              <a:t>d’Informatique et des médias à l’Université </a:t>
            </a:r>
            <a:r>
              <a:rPr lang="fr-CH" sz="1700" dirty="0" err="1" smtClean="0">
                <a:latin typeface="+mj-lt"/>
              </a:rPr>
              <a:t>Mid-Sweden</a:t>
            </a:r>
            <a:endParaRPr lang="fr-CH" sz="1700" dirty="0" smtClean="0">
              <a:latin typeface="+mj-lt"/>
            </a:endParaRPr>
          </a:p>
          <a:p>
            <a:pPr lvl="1">
              <a:buFont typeface="Arial" panose="020B0604020202020204" pitchFamily="34" charset="0"/>
              <a:buChar char="•"/>
            </a:pPr>
            <a:r>
              <a:rPr lang="fr-CH" sz="1700" dirty="0">
                <a:latin typeface="+mj-lt"/>
              </a:rPr>
              <a:t>la Haute école de gestion de </a:t>
            </a:r>
            <a:r>
              <a:rPr lang="fr-CH" sz="1700" dirty="0" smtClean="0">
                <a:latin typeface="+mj-lt"/>
              </a:rPr>
              <a:t>Genève, Suisse</a:t>
            </a:r>
          </a:p>
          <a:p>
            <a:pPr lvl="1">
              <a:buFont typeface="Arial" panose="020B0604020202020204" pitchFamily="34" charset="0"/>
              <a:buChar char="•"/>
            </a:pPr>
            <a:r>
              <a:rPr lang="fr-CH" sz="1700" i="1" dirty="0">
                <a:latin typeface="+mj-lt"/>
              </a:rPr>
              <a:t>Cloud Security Alliance</a:t>
            </a:r>
            <a:r>
              <a:rPr lang="fr-CH" sz="1700" dirty="0">
                <a:latin typeface="+mj-lt"/>
              </a:rPr>
              <a:t> (</a:t>
            </a:r>
            <a:r>
              <a:rPr lang="fr-CH" sz="1700" dirty="0" smtClean="0">
                <a:latin typeface="+mj-lt"/>
              </a:rPr>
              <a:t>CSA)</a:t>
            </a:r>
          </a:p>
          <a:p>
            <a:pPr marL="457200" lvl="1" indent="0"/>
            <a:endParaRPr lang="en-CA" sz="1700" dirty="0" smtClean="0">
              <a:latin typeface="+mj-lt"/>
              <a:cs typeface="Arial Unicode MS" panose="020B0604020202020204" pitchFamily="34" charset="-128"/>
            </a:endParaRPr>
          </a:p>
        </p:txBody>
      </p:sp>
    </p:spTree>
    <p:extLst>
      <p:ext uri="{BB962C8B-B14F-4D97-AF65-F5344CB8AC3E}">
        <p14:creationId xmlns:p14="http://schemas.microsoft.com/office/powerpoint/2010/main" val="91268436"/>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p:cNvSpPr>
            <a:spLocks noGrp="1" noChangeArrowheads="1"/>
          </p:cNvSpPr>
          <p:nvPr>
            <p:ph type="title"/>
          </p:nvPr>
        </p:nvSpPr>
        <p:spPr>
          <a:xfrm>
            <a:off x="314643" y="0"/>
            <a:ext cx="8494713" cy="1141413"/>
          </a:xfrm>
        </p:spPr>
        <p:txBody>
          <a:bodyPr/>
          <a:lstStyle/>
          <a:p>
            <a:pPr marL="1587" indent="0">
              <a:buClrTx/>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sz="3600" b="1" dirty="0" err="1" smtClean="0">
                <a:latin typeface="Arial" panose="020B0604020202020204" pitchFamily="34" charset="0"/>
                <a:cs typeface="Arial" panose="020B0604020202020204" pitchFamily="34" charset="0"/>
              </a:rPr>
              <a:t>Objectifs</a:t>
            </a:r>
            <a:endParaRPr lang="en-CA" sz="3600" b="1" dirty="0">
              <a:latin typeface="Arial" panose="020B0604020202020204" pitchFamily="34" charset="0"/>
              <a:cs typeface="Arial" panose="020B0604020202020204" pitchFamily="34" charset="0"/>
            </a:endParaRPr>
          </a:p>
        </p:txBody>
      </p:sp>
      <p:sp>
        <p:nvSpPr>
          <p:cNvPr id="11267" name="Rectangle 2"/>
          <p:cNvSpPr>
            <a:spLocks noGrp="1" noChangeArrowheads="1"/>
          </p:cNvSpPr>
          <p:nvPr>
            <p:ph type="body" idx="1"/>
          </p:nvPr>
        </p:nvSpPr>
        <p:spPr>
          <a:xfrm>
            <a:off x="447199" y="838200"/>
            <a:ext cx="8392001" cy="5791200"/>
          </a:xfrm>
        </p:spPr>
        <p:txBody>
          <a:bodyPr>
            <a:noAutofit/>
          </a:bodyPr>
          <a:lstStyle/>
          <a:p>
            <a:pPr marL="457200" lvl="0" indent="-457200">
              <a:spcBef>
                <a:spcPts val="0"/>
              </a:spcBef>
              <a:buFont typeface="+mj-lt"/>
              <a:buAutoNum type="arabicPeriod"/>
            </a:pPr>
            <a:endParaRPr lang="fr-FR" sz="2000" dirty="0" smtClean="0">
              <a:latin typeface="+mj-lt"/>
              <a:cs typeface="Arial" panose="020B0604020202020204" pitchFamily="34" charset="0"/>
            </a:endParaRPr>
          </a:p>
          <a:p>
            <a:pPr marL="457200" lvl="0" indent="-457200">
              <a:spcBef>
                <a:spcPts val="0"/>
              </a:spcBef>
              <a:buFont typeface="+mj-lt"/>
              <a:buAutoNum type="arabicPeriod"/>
            </a:pPr>
            <a:r>
              <a:rPr lang="fr-FR" sz="2000" dirty="0" smtClean="0">
                <a:latin typeface="+mj-lt"/>
                <a:cs typeface="Arial" panose="020B0604020202020204" pitchFamily="34" charset="0"/>
              </a:rPr>
              <a:t>Identifier </a:t>
            </a:r>
            <a:r>
              <a:rPr lang="fr-FR" sz="2000" dirty="0">
                <a:latin typeface="+mj-lt"/>
                <a:cs typeface="Arial" panose="020B0604020202020204" pitchFamily="34" charset="0"/>
              </a:rPr>
              <a:t>et examiner les questions de gestion </a:t>
            </a:r>
            <a:r>
              <a:rPr lang="fr-FR" sz="2000" b="1" dirty="0">
                <a:latin typeface="+mj-lt"/>
                <a:cs typeface="Arial" panose="020B0604020202020204" pitchFamily="34" charset="0"/>
              </a:rPr>
              <a:t>opérationnelles</a:t>
            </a:r>
            <a:r>
              <a:rPr lang="fr-FR" sz="2000" dirty="0">
                <a:latin typeface="+mj-lt"/>
                <a:cs typeface="Arial" panose="020B0604020202020204" pitchFamily="34" charset="0"/>
              </a:rPr>
              <a:t>, </a:t>
            </a:r>
            <a:r>
              <a:rPr lang="fr-FR" sz="2000" b="1" dirty="0">
                <a:latin typeface="+mj-lt"/>
                <a:cs typeface="Arial" panose="020B0604020202020204" pitchFamily="34" charset="0"/>
              </a:rPr>
              <a:t>juridiques</a:t>
            </a:r>
            <a:r>
              <a:rPr lang="fr-FR" sz="2000" dirty="0">
                <a:latin typeface="+mj-lt"/>
                <a:cs typeface="Arial" panose="020B0604020202020204" pitchFamily="34" charset="0"/>
              </a:rPr>
              <a:t>, </a:t>
            </a:r>
            <a:r>
              <a:rPr lang="fr-FR" sz="2000" dirty="0" smtClean="0">
                <a:latin typeface="+mj-lt"/>
                <a:cs typeface="Arial" panose="020B0604020202020204" pitchFamily="34" charset="0"/>
              </a:rPr>
              <a:t>et </a:t>
            </a:r>
            <a:r>
              <a:rPr lang="fr-FR" sz="2000" b="1" dirty="0" smtClean="0">
                <a:latin typeface="+mj-lt"/>
                <a:cs typeface="Arial" panose="020B0604020202020204" pitchFamily="34" charset="0"/>
              </a:rPr>
              <a:t>techniques</a:t>
            </a:r>
            <a:r>
              <a:rPr lang="fr-FR" sz="2000" dirty="0" smtClean="0">
                <a:latin typeface="+mj-lt"/>
                <a:cs typeface="Arial" panose="020B0604020202020204" pitchFamily="34" charset="0"/>
              </a:rPr>
              <a:t> </a:t>
            </a:r>
            <a:r>
              <a:rPr lang="fr-FR" sz="2000" dirty="0">
                <a:latin typeface="+mj-lt"/>
                <a:cs typeface="Arial" panose="020B0604020202020204" pitchFamily="34" charset="0"/>
              </a:rPr>
              <a:t>qui concernent la gestion et le stockage des données dans le Cloud</a:t>
            </a:r>
            <a:r>
              <a:rPr lang="en-US" sz="1800" dirty="0">
                <a:latin typeface="+mj-lt"/>
                <a:cs typeface="Arial" panose="020B0604020202020204" pitchFamily="34" charset="0"/>
                <a:sym typeface="Wingdings" panose="05000000000000000000" pitchFamily="2" charset="2"/>
              </a:rPr>
              <a:t>	</a:t>
            </a:r>
            <a:r>
              <a:rPr lang="en-US" sz="1800" dirty="0" smtClean="0">
                <a:latin typeface="+mj-lt"/>
                <a:cs typeface="Arial" panose="020B0604020202020204" pitchFamily="34" charset="0"/>
                <a:sym typeface="Wingdings" panose="05000000000000000000" pitchFamily="2" charset="2"/>
              </a:rPr>
              <a:t>  </a:t>
            </a:r>
          </a:p>
          <a:p>
            <a:pPr lvl="0">
              <a:spcBef>
                <a:spcPts val="0"/>
              </a:spcBef>
              <a:buFont typeface="+mj-lt"/>
              <a:buAutoNum type="arabicPeriod"/>
            </a:pPr>
            <a:endParaRPr lang="en-US" sz="1800" dirty="0" smtClean="0">
              <a:latin typeface="+mj-lt"/>
              <a:cs typeface="Arial" panose="020B0604020202020204" pitchFamily="34" charset="0"/>
            </a:endParaRPr>
          </a:p>
          <a:p>
            <a:pPr marL="457200" lvl="0" indent="-457200">
              <a:spcBef>
                <a:spcPts val="0"/>
              </a:spcBef>
              <a:buFont typeface="+mj-lt"/>
              <a:buAutoNum type="arabicPeriod"/>
            </a:pPr>
            <a:r>
              <a:rPr lang="fr-FR" sz="2000" dirty="0" smtClean="0">
                <a:latin typeface="+mj-lt"/>
                <a:cs typeface="Arial" panose="020B0604020202020204" pitchFamily="34" charset="0"/>
              </a:rPr>
              <a:t>Déterminer </a:t>
            </a:r>
            <a:r>
              <a:rPr lang="fr-FR" sz="2000" dirty="0">
                <a:latin typeface="+mj-lt"/>
                <a:cs typeface="Arial" panose="020B0604020202020204" pitchFamily="34" charset="0"/>
              </a:rPr>
              <a:t>quelles </a:t>
            </a:r>
            <a:r>
              <a:rPr lang="fr-FR" sz="2000" b="1" dirty="0">
                <a:latin typeface="+mj-lt"/>
                <a:cs typeface="Arial" panose="020B0604020202020204" pitchFamily="34" charset="0"/>
              </a:rPr>
              <a:t>pratiques</a:t>
            </a:r>
            <a:r>
              <a:rPr lang="fr-FR" sz="2000" dirty="0">
                <a:latin typeface="+mj-lt"/>
                <a:cs typeface="Arial" panose="020B0604020202020204" pitchFamily="34" charset="0"/>
              </a:rPr>
              <a:t> et </a:t>
            </a:r>
            <a:r>
              <a:rPr lang="fr-FR" sz="2000" b="1" dirty="0">
                <a:latin typeface="+mj-lt"/>
                <a:cs typeface="Arial" panose="020B0604020202020204" pitchFamily="34" charset="0"/>
              </a:rPr>
              <a:t>politiques</a:t>
            </a:r>
            <a:r>
              <a:rPr lang="fr-FR" sz="2000" dirty="0">
                <a:latin typeface="+mj-lt"/>
                <a:cs typeface="Arial" panose="020B0604020202020204" pitchFamily="34" charset="0"/>
              </a:rPr>
              <a:t> un </a:t>
            </a:r>
            <a:r>
              <a:rPr lang="fr-FR" sz="2000" b="1" dirty="0">
                <a:latin typeface="+mj-lt"/>
                <a:cs typeface="Arial" panose="020B0604020202020204" pitchFamily="34" charset="0"/>
              </a:rPr>
              <a:t>fournisseur</a:t>
            </a:r>
            <a:r>
              <a:rPr lang="fr-FR" sz="2000" dirty="0">
                <a:latin typeface="+mj-lt"/>
                <a:cs typeface="Arial" panose="020B0604020202020204" pitchFamily="34" charset="0"/>
              </a:rPr>
              <a:t> de Cloud devrait </a:t>
            </a:r>
            <a:r>
              <a:rPr lang="fr-FR" sz="2000" dirty="0" smtClean="0">
                <a:latin typeface="+mj-lt"/>
                <a:cs typeface="Arial" panose="020B0604020202020204" pitchFamily="34" charset="0"/>
              </a:rPr>
              <a:t>avoir en </a:t>
            </a:r>
            <a:r>
              <a:rPr lang="fr-FR" sz="2000" dirty="0">
                <a:latin typeface="+mj-lt"/>
                <a:cs typeface="Arial" panose="020B0604020202020204" pitchFamily="34" charset="0"/>
              </a:rPr>
              <a:t>place afin d’être capable de faire la mise en œuvre complète du système de gestion des données et/ou des archives de l’organisation qui choisit de confier son information à ce fournisseur</a:t>
            </a:r>
            <a:r>
              <a:rPr lang="en-US" sz="1800" dirty="0">
                <a:latin typeface="+mj-lt"/>
                <a:cs typeface="Arial" panose="020B0604020202020204" pitchFamily="34" charset="0"/>
                <a:sym typeface="Wingdings" panose="05000000000000000000" pitchFamily="2" charset="2"/>
              </a:rPr>
              <a:t>	 </a:t>
            </a:r>
            <a:endParaRPr lang="en-US" sz="1800" dirty="0" smtClean="0">
              <a:latin typeface="+mj-lt"/>
              <a:cs typeface="Arial" panose="020B0604020202020204" pitchFamily="34" charset="0"/>
              <a:sym typeface="Wingdings" panose="05000000000000000000" pitchFamily="2" charset="2"/>
            </a:endParaRPr>
          </a:p>
          <a:p>
            <a:pPr lvl="0">
              <a:spcBef>
                <a:spcPts val="0"/>
              </a:spcBef>
              <a:buFont typeface="+mj-lt"/>
              <a:buAutoNum type="arabicPeriod"/>
            </a:pPr>
            <a:endParaRPr lang="en-US" sz="1800" dirty="0">
              <a:latin typeface="+mj-lt"/>
              <a:cs typeface="Arial" panose="020B0604020202020204" pitchFamily="34" charset="0"/>
              <a:sym typeface="Wingdings" panose="05000000000000000000" pitchFamily="2" charset="2"/>
            </a:endParaRPr>
          </a:p>
          <a:p>
            <a:pPr marL="457200" lvl="0" indent="-457200">
              <a:spcBef>
                <a:spcPts val="0"/>
              </a:spcBef>
              <a:buFont typeface="+mj-lt"/>
              <a:buAutoNum type="arabicPeriod"/>
            </a:pPr>
            <a:r>
              <a:rPr lang="fr-FR" sz="2000" dirty="0" smtClean="0">
                <a:latin typeface="+mj-lt"/>
                <a:cs typeface="Arial" panose="020B0604020202020204" pitchFamily="34" charset="0"/>
              </a:rPr>
              <a:t>Développer </a:t>
            </a:r>
            <a:r>
              <a:rPr lang="fr-FR" sz="2000" dirty="0">
                <a:latin typeface="+mj-lt"/>
                <a:cs typeface="Arial" panose="020B0604020202020204" pitchFamily="34" charset="0"/>
              </a:rPr>
              <a:t>des </a:t>
            </a:r>
            <a:r>
              <a:rPr lang="fr-FR" sz="2000" b="1" dirty="0">
                <a:latin typeface="+mj-lt"/>
                <a:cs typeface="Arial" panose="020B0604020202020204" pitchFamily="34" charset="0"/>
              </a:rPr>
              <a:t>directives</a:t>
            </a:r>
            <a:r>
              <a:rPr lang="fr-FR" sz="2000" dirty="0">
                <a:latin typeface="+mj-lt"/>
                <a:cs typeface="Arial" panose="020B0604020202020204" pitchFamily="34" charset="0"/>
              </a:rPr>
              <a:t> qui peuvent guider les utilisateurs courants et potentiels à évaluer adéquatement les </a:t>
            </a:r>
            <a:r>
              <a:rPr lang="fr-FR" sz="2000" b="1" dirty="0">
                <a:latin typeface="+mj-lt"/>
                <a:cs typeface="Arial" panose="020B0604020202020204" pitchFamily="34" charset="0"/>
              </a:rPr>
              <a:t>risques</a:t>
            </a:r>
            <a:r>
              <a:rPr lang="fr-FR" sz="2000" dirty="0">
                <a:latin typeface="+mj-lt"/>
                <a:cs typeface="Arial" panose="020B0604020202020204" pitchFamily="34" charset="0"/>
              </a:rPr>
              <a:t> et les </a:t>
            </a:r>
            <a:r>
              <a:rPr lang="fr-FR" sz="2000" b="1" dirty="0">
                <a:latin typeface="+mj-lt"/>
                <a:cs typeface="Arial" panose="020B0604020202020204" pitchFamily="34" charset="0"/>
              </a:rPr>
              <a:t>avantages</a:t>
            </a:r>
            <a:r>
              <a:rPr lang="fr-FR" sz="2000" dirty="0">
                <a:latin typeface="+mj-lt"/>
                <a:cs typeface="Arial" panose="020B0604020202020204" pitchFamily="34" charset="0"/>
              </a:rPr>
              <a:t> de placer leurs données dans le </a:t>
            </a:r>
            <a:r>
              <a:rPr lang="fr-FR" sz="2000" dirty="0" smtClean="0">
                <a:latin typeface="+mj-lt"/>
                <a:cs typeface="Arial" panose="020B0604020202020204" pitchFamily="34" charset="0"/>
              </a:rPr>
              <a:t>Cloud</a:t>
            </a:r>
          </a:p>
          <a:p>
            <a:pPr marL="0" lvl="0">
              <a:spcBef>
                <a:spcPts val="0"/>
              </a:spcBef>
            </a:pPr>
            <a:r>
              <a:rPr lang="fr-FR" sz="2000" dirty="0">
                <a:latin typeface="+mj-lt"/>
                <a:cs typeface="Arial" panose="020B0604020202020204" pitchFamily="34" charset="0"/>
                <a:sym typeface="Wingdings" panose="05000000000000000000" pitchFamily="2" charset="2"/>
              </a:rPr>
              <a:t>	</a:t>
            </a:r>
            <a:endParaRPr lang="en-US" sz="1600" dirty="0" smtClean="0">
              <a:latin typeface="+mj-lt"/>
              <a:cs typeface="Arial" panose="020B0604020202020204" pitchFamily="34" charset="0"/>
              <a:sym typeface="Wingdings" panose="05000000000000000000" pitchFamily="2" charset="2"/>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267">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267">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26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p:cNvSpPr>
            <a:spLocks noGrp="1" noChangeArrowheads="1"/>
          </p:cNvSpPr>
          <p:nvPr>
            <p:ph type="title"/>
          </p:nvPr>
        </p:nvSpPr>
        <p:spPr>
          <a:xfrm>
            <a:off x="432593" y="153987"/>
            <a:ext cx="8406607" cy="760413"/>
          </a:xfrm>
        </p:spPr>
        <p:txBody>
          <a:bodyPr/>
          <a:lstStyle/>
          <a:p>
            <a:pPr indent="-341313">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sz="3600" b="1" dirty="0" smtClean="0">
                <a:latin typeface="Arial" panose="020B0604020202020204" pitchFamily="34" charset="0"/>
                <a:cs typeface="Arial" panose="020B0604020202020204" pitchFamily="34" charset="0"/>
              </a:rPr>
              <a:t>Méthodologie</a:t>
            </a:r>
            <a:endParaRPr lang="en-CA" sz="3600" b="1" dirty="0">
              <a:latin typeface="Arial" panose="020B0604020202020204" pitchFamily="34" charset="0"/>
              <a:cs typeface="Arial" panose="020B0604020202020204" pitchFamily="34" charset="0"/>
            </a:endParaRPr>
          </a:p>
        </p:txBody>
      </p:sp>
      <p:sp>
        <p:nvSpPr>
          <p:cNvPr id="13315" name="Rectangle 2"/>
          <p:cNvSpPr>
            <a:spLocks noGrp="1" noChangeArrowheads="1"/>
          </p:cNvSpPr>
          <p:nvPr>
            <p:ph type="body" idx="1"/>
          </p:nvPr>
        </p:nvSpPr>
        <p:spPr>
          <a:xfrm>
            <a:off x="432593" y="1219200"/>
            <a:ext cx="7949407" cy="2590800"/>
          </a:xfrm>
        </p:spPr>
        <p:txBody>
          <a:bodyPr/>
          <a:lstStyle/>
          <a:p>
            <a:pPr indent="-341313">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sz="2800" b="1" dirty="0" err="1" smtClean="0">
                <a:latin typeface="Arial" panose="020B0604020202020204" pitchFamily="34" charset="0"/>
                <a:cs typeface="Arial" panose="020B0604020202020204" pitchFamily="34" charset="0"/>
              </a:rPr>
              <a:t>Recherche</a:t>
            </a:r>
            <a:r>
              <a:rPr lang="en-CA" sz="2800" b="1" dirty="0" smtClean="0">
                <a:latin typeface="Arial" panose="020B0604020202020204" pitchFamily="34" charset="0"/>
                <a:cs typeface="Arial" panose="020B0604020202020204" pitchFamily="34" charset="0"/>
              </a:rPr>
              <a:t> qualitative …</a:t>
            </a:r>
          </a:p>
          <a:p>
            <a:pPr marL="1587" indent="0" algn="just">
              <a:buClrTx/>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sz="2400" dirty="0" smtClean="0">
                <a:latin typeface="+mj-lt"/>
                <a:cs typeface="Arial" panose="020B0604020202020204" pitchFamily="34" charset="0"/>
                <a:sym typeface="Wingdings" panose="05000000000000000000" pitchFamily="2" charset="2"/>
              </a:rPr>
              <a:t>qui </a:t>
            </a:r>
            <a:r>
              <a:rPr lang="fr-FR" sz="2400" dirty="0">
                <a:latin typeface="+mj-lt"/>
                <a:cs typeface="Arial" panose="020B0604020202020204" pitchFamily="34" charset="0"/>
                <a:sym typeface="Wingdings" panose="05000000000000000000" pitchFamily="2" charset="2"/>
              </a:rPr>
              <a:t>s’appuie sur des </a:t>
            </a:r>
            <a:r>
              <a:rPr lang="fr-FR" sz="2400" dirty="0" smtClean="0">
                <a:latin typeface="+mj-lt"/>
                <a:cs typeface="Arial" panose="020B0604020202020204" pitchFamily="34" charset="0"/>
                <a:sym typeface="Wingdings" panose="05000000000000000000" pitchFamily="2" charset="2"/>
              </a:rPr>
              <a:t>connaissances multidisciplinaires </a:t>
            </a:r>
            <a:r>
              <a:rPr lang="fr-FR" sz="2400" dirty="0">
                <a:latin typeface="+mj-lt"/>
                <a:cs typeface="Arial" panose="020B0604020202020204" pitchFamily="34" charset="0"/>
                <a:sym typeface="Wingdings" panose="05000000000000000000" pitchFamily="2" charset="2"/>
              </a:rPr>
              <a:t>considérant les principes </a:t>
            </a:r>
            <a:r>
              <a:rPr lang="fr-FR" sz="2400" dirty="0" smtClean="0">
                <a:latin typeface="+mj-lt"/>
                <a:cs typeface="Arial" panose="020B0604020202020204" pitchFamily="34" charset="0"/>
                <a:sym typeface="Wingdings" panose="05000000000000000000" pitchFamily="2" charset="2"/>
              </a:rPr>
              <a:t>les fondamentaux de archivistique de </a:t>
            </a:r>
            <a:r>
              <a:rPr lang="fr-FR" sz="2400" dirty="0">
                <a:latin typeface="+mj-lt"/>
                <a:cs typeface="Arial" panose="020B0604020202020204" pitchFamily="34" charset="0"/>
                <a:sym typeface="Wingdings" panose="05000000000000000000" pitchFamily="2" charset="2"/>
              </a:rPr>
              <a:t>la diplomatique, ainsi que ceux de </a:t>
            </a:r>
            <a:r>
              <a:rPr lang="fr-FR" sz="2400" dirty="0" smtClean="0">
                <a:latin typeface="+mj-lt"/>
                <a:cs typeface="Arial" panose="020B0604020202020204" pitchFamily="34" charset="0"/>
                <a:sym typeface="Wingdings" panose="05000000000000000000" pitchFamily="2" charset="2"/>
              </a:rPr>
              <a:t>l’informatique.</a:t>
            </a:r>
          </a:p>
          <a:p>
            <a:pPr marL="344487" algn="just">
              <a:buClrTx/>
              <a:buFont typeface="Arial" panose="020B0604020202020204" pitchFamily="34"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CA" sz="2400" dirty="0" smtClean="0">
              <a:latin typeface="+mj-lt"/>
              <a:cs typeface="Arial" panose="020B0604020202020204" pitchFamily="34" charset="0"/>
            </a:endParaRPr>
          </a:p>
          <a:p>
            <a:pPr marL="1587" indent="0">
              <a:buClrTx/>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sz="2800" b="1" dirty="0" err="1" smtClean="0">
                <a:latin typeface="Arial" panose="020B0604020202020204" pitchFamily="34" charset="0"/>
                <a:cs typeface="Arial" panose="020B0604020202020204" pitchFamily="34" charset="0"/>
              </a:rPr>
              <a:t>Trois</a:t>
            </a:r>
            <a:r>
              <a:rPr lang="en-CA" sz="2800" b="1" dirty="0" smtClean="0">
                <a:latin typeface="Arial" panose="020B0604020202020204" pitchFamily="34" charset="0"/>
                <a:cs typeface="Arial" panose="020B0604020202020204" pitchFamily="34" charset="0"/>
              </a:rPr>
              <a:t> </a:t>
            </a:r>
            <a:r>
              <a:rPr lang="en-CA" sz="2800" b="1" dirty="0" err="1" smtClean="0">
                <a:latin typeface="Arial" panose="020B0604020202020204" pitchFamily="34" charset="0"/>
                <a:cs typeface="Arial" panose="020B0604020202020204" pitchFamily="34" charset="0"/>
              </a:rPr>
              <a:t>stratégies</a:t>
            </a:r>
            <a:r>
              <a:rPr lang="en-CA" sz="2800" b="1" dirty="0" smtClean="0">
                <a:latin typeface="Arial" panose="020B0604020202020204" pitchFamily="34" charset="0"/>
                <a:cs typeface="Arial" panose="020B0604020202020204" pitchFamily="34" charset="0"/>
              </a:rPr>
              <a:t> de </a:t>
            </a:r>
            <a:r>
              <a:rPr lang="en-CA" sz="2800" b="1" dirty="0" err="1" smtClean="0">
                <a:latin typeface="Arial" panose="020B0604020202020204" pitchFamily="34" charset="0"/>
                <a:cs typeface="Arial" panose="020B0604020202020204" pitchFamily="34" charset="0"/>
              </a:rPr>
              <a:t>collecte</a:t>
            </a:r>
            <a:r>
              <a:rPr lang="en-CA" sz="2800" b="1" dirty="0" smtClean="0">
                <a:latin typeface="Arial" panose="020B0604020202020204" pitchFamily="34" charset="0"/>
                <a:cs typeface="Arial" panose="020B0604020202020204" pitchFamily="34" charset="0"/>
              </a:rPr>
              <a:t> de </a:t>
            </a:r>
            <a:r>
              <a:rPr lang="en-CA" sz="2800" b="1" dirty="0" err="1" smtClean="0">
                <a:latin typeface="Arial" panose="020B0604020202020204" pitchFamily="34" charset="0"/>
                <a:cs typeface="Arial" panose="020B0604020202020204" pitchFamily="34" charset="0"/>
              </a:rPr>
              <a:t>données</a:t>
            </a:r>
            <a:r>
              <a:rPr lang="en-CA" sz="2800" b="1" dirty="0" smtClean="0">
                <a:latin typeface="Arial" panose="020B0604020202020204" pitchFamily="34" charset="0"/>
                <a:cs typeface="Arial" panose="020B0604020202020204" pitchFamily="34" charset="0"/>
              </a:rPr>
              <a:t> </a:t>
            </a:r>
            <a:endParaRPr lang="en-CA" sz="2800" b="1" dirty="0">
              <a:latin typeface="Arial" panose="020B0604020202020204" pitchFamily="34" charset="0"/>
              <a:cs typeface="Arial" panose="020B0604020202020204" pitchFamily="34" charset="0"/>
            </a:endParaRPr>
          </a:p>
          <a:p>
            <a:pPr marL="458787" indent="-457200">
              <a:buClrTx/>
              <a:buFont typeface="+mj-lt"/>
              <a:buAutoNum type="arabicPeriod"/>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sz="2400" dirty="0">
                <a:latin typeface="+mj-lt"/>
                <a:cs typeface="Arial" panose="020B0604020202020204" pitchFamily="34" charset="0"/>
              </a:rPr>
              <a:t>Analyse </a:t>
            </a:r>
            <a:r>
              <a:rPr lang="en-CA" sz="2400" dirty="0" err="1" smtClean="0">
                <a:latin typeface="+mj-lt"/>
                <a:cs typeface="Arial" panose="020B0604020202020204" pitchFamily="34" charset="0"/>
              </a:rPr>
              <a:t>documentaire</a:t>
            </a:r>
            <a:endParaRPr lang="en-CA" sz="2400" dirty="0">
              <a:latin typeface="+mj-lt"/>
              <a:cs typeface="Arial" panose="020B0604020202020204" pitchFamily="34" charset="0"/>
            </a:endParaRPr>
          </a:p>
          <a:p>
            <a:pPr marL="458787" indent="-457200">
              <a:buClrTx/>
              <a:buFont typeface="+mj-lt"/>
              <a:buAutoNum type="arabicPeriod"/>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sz="2400" dirty="0" smtClean="0">
                <a:latin typeface="+mj-lt"/>
                <a:cs typeface="Arial" panose="020B0604020202020204" pitchFamily="34" charset="0"/>
              </a:rPr>
              <a:t>Questionnaire </a:t>
            </a:r>
            <a:r>
              <a:rPr lang="en-CA" sz="2400" dirty="0">
                <a:latin typeface="+mj-lt"/>
                <a:cs typeface="Arial" panose="020B0604020202020204" pitchFamily="34" charset="0"/>
              </a:rPr>
              <a:t>des </a:t>
            </a:r>
            <a:r>
              <a:rPr lang="en-CA" sz="2400" dirty="0" err="1">
                <a:latin typeface="+mj-lt"/>
                <a:cs typeface="Arial" panose="020B0604020202020204" pitchFamily="34" charset="0"/>
              </a:rPr>
              <a:t>utilisateurs</a:t>
            </a:r>
            <a:r>
              <a:rPr lang="en-CA" sz="2400" dirty="0">
                <a:latin typeface="+mj-lt"/>
                <a:cs typeface="Arial" panose="020B0604020202020204" pitchFamily="34" charset="0"/>
              </a:rPr>
              <a:t> du Cloud </a:t>
            </a:r>
          </a:p>
          <a:p>
            <a:pPr marL="458787" indent="-457200">
              <a:buClrTx/>
              <a:buFont typeface="+mj-lt"/>
              <a:buAutoNum type="arabicPeriod"/>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sz="2400" dirty="0" smtClean="0">
                <a:latin typeface="+mj-lt"/>
                <a:cs typeface="Arial" panose="020B0604020202020204" pitchFamily="34" charset="0"/>
              </a:rPr>
              <a:t>E</a:t>
            </a:r>
            <a:r>
              <a:rPr lang="fr-FR" sz="2400" dirty="0" err="1">
                <a:latin typeface="+mj-lt"/>
                <a:cs typeface="Arial" panose="020B0604020202020204" pitchFamily="34" charset="0"/>
              </a:rPr>
              <a:t>ntrevues</a:t>
            </a:r>
            <a:r>
              <a:rPr lang="fr-FR" sz="2400" dirty="0">
                <a:latin typeface="+mj-lt"/>
                <a:cs typeface="Arial" panose="020B0604020202020204" pitchFamily="34" charset="0"/>
              </a:rPr>
              <a:t> semi-structurées avec fournisseurs</a:t>
            </a:r>
            <a:endParaRPr lang="en-CA" sz="2400" dirty="0">
              <a:latin typeface="+mj-lt"/>
              <a:cs typeface="Arial" panose="020B0604020202020204"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CH" dirty="0"/>
          </a:p>
        </p:txBody>
      </p:sp>
      <p:sp>
        <p:nvSpPr>
          <p:cNvPr id="3" name="Espace réservé du contenu 2"/>
          <p:cNvSpPr>
            <a:spLocks noGrp="1"/>
          </p:cNvSpPr>
          <p:nvPr>
            <p:ph idx="1"/>
          </p:nvPr>
        </p:nvSpPr>
        <p:spPr/>
        <p:txBody>
          <a:bodyPr/>
          <a:lstStyle/>
          <a:p>
            <a:endParaRPr lang="en-US" dirty="0" smtClean="0">
              <a:cs typeface="Arial" panose="020B0604020202020204" pitchFamily="34" charset="0"/>
            </a:endParaRPr>
          </a:p>
          <a:p>
            <a:endParaRPr lang="en-US" dirty="0">
              <a:cs typeface="Arial" panose="020B0604020202020204" pitchFamily="34" charset="0"/>
            </a:endParaRPr>
          </a:p>
          <a:p>
            <a:pPr algn="ctr"/>
            <a:r>
              <a:rPr lang="en-US" sz="4000" b="1" dirty="0" err="1">
                <a:cs typeface="Arial" panose="020B0604020202020204" pitchFamily="34" charset="0"/>
              </a:rPr>
              <a:t>R</a:t>
            </a:r>
            <a:r>
              <a:rPr lang="en-US" sz="4000" b="1" dirty="0" err="1" smtClean="0">
                <a:cs typeface="Arial" panose="020B0604020202020204" pitchFamily="34" charset="0"/>
              </a:rPr>
              <a:t>ésultats</a:t>
            </a:r>
            <a:r>
              <a:rPr lang="en-US" sz="4000" b="1" dirty="0" smtClean="0">
                <a:cs typeface="Arial" panose="020B0604020202020204" pitchFamily="34" charset="0"/>
              </a:rPr>
              <a:t> </a:t>
            </a:r>
            <a:r>
              <a:rPr lang="en-US" sz="4000" b="1" dirty="0" err="1" smtClean="0">
                <a:cs typeface="Arial" panose="020B0604020202020204" pitchFamily="34" charset="0"/>
              </a:rPr>
              <a:t>préliminaires</a:t>
            </a:r>
            <a:endParaRPr lang="en-US" sz="4000" b="1" dirty="0">
              <a:cs typeface="Arial" panose="020B0604020202020204" pitchFamily="34" charset="0"/>
            </a:endParaRPr>
          </a:p>
          <a:p>
            <a:endParaRPr lang="fr-CH" dirty="0"/>
          </a:p>
        </p:txBody>
      </p:sp>
    </p:spTree>
    <p:extLst>
      <p:ext uri="{BB962C8B-B14F-4D97-AF65-F5344CB8AC3E}">
        <p14:creationId xmlns:p14="http://schemas.microsoft.com/office/powerpoint/2010/main" val="41870598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a:xfrm>
            <a:off x="323850" y="260350"/>
            <a:ext cx="8494713" cy="1141413"/>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sz="3600" b="1" dirty="0" smtClean="0">
                <a:latin typeface="Arial" panose="020B0604020202020204" pitchFamily="34" charset="0"/>
                <a:cs typeface="Arial" panose="020B0604020202020204" pitchFamily="34" charset="0"/>
              </a:rPr>
              <a:t>Analyse de la </a:t>
            </a:r>
            <a:r>
              <a:rPr lang="en-CA" sz="3600" b="1" dirty="0" err="1" smtClean="0">
                <a:latin typeface="Arial" panose="020B0604020202020204" pitchFamily="34" charset="0"/>
                <a:cs typeface="Arial" panose="020B0604020202020204" pitchFamily="34" charset="0"/>
              </a:rPr>
              <a:t>littérature</a:t>
            </a:r>
            <a:endParaRPr lang="en-CA" sz="4800" b="1" dirty="0" smtClean="0">
              <a:latin typeface="Arial" panose="020B0604020202020204" pitchFamily="34" charset="0"/>
              <a:cs typeface="Arial" panose="020B0604020202020204" pitchFamily="34" charset="0"/>
            </a:endParaRPr>
          </a:p>
        </p:txBody>
      </p:sp>
      <p:sp>
        <p:nvSpPr>
          <p:cNvPr id="15363" name="Rectangle 2"/>
          <p:cNvSpPr>
            <a:spLocks noGrp="1" noChangeArrowheads="1"/>
          </p:cNvSpPr>
          <p:nvPr>
            <p:ph type="body" idx="1"/>
          </p:nvPr>
        </p:nvSpPr>
        <p:spPr>
          <a:xfrm>
            <a:off x="152400" y="1371600"/>
            <a:ext cx="8534400" cy="4343400"/>
          </a:xfrm>
        </p:spPr>
        <p:txBody>
          <a:bodyPr/>
          <a:lstStyle/>
          <a:p>
            <a:pPr marL="458787" lvl="1" indent="0">
              <a:buClrTx/>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CH" b="1" dirty="0">
                <a:latin typeface="+mj-lt"/>
                <a:cs typeface="Arial" panose="020B0604020202020204" pitchFamily="34" charset="0"/>
              </a:rPr>
              <a:t>Documentation et textes </a:t>
            </a:r>
            <a:r>
              <a:rPr lang="fr-CH" b="1" dirty="0" smtClean="0">
                <a:latin typeface="+mj-lt"/>
                <a:cs typeface="Arial" panose="020B0604020202020204" pitchFamily="34" charset="0"/>
              </a:rPr>
              <a:t>généraux sur l’entreposage des données dans le Cloud</a:t>
            </a:r>
            <a:endParaRPr lang="fr-CH" b="1" dirty="0">
              <a:latin typeface="+mj-lt"/>
              <a:cs typeface="Arial" panose="020B0604020202020204" pitchFamily="34" charset="0"/>
            </a:endParaRPr>
          </a:p>
          <a:p>
            <a:pPr marL="458787" lvl="1" indent="0">
              <a:buClrTx/>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CA" sz="1400" b="1" dirty="0" smtClean="0">
              <a:latin typeface="Arial" panose="020B0604020202020204" pitchFamily="34" charset="0"/>
              <a:cs typeface="Arial" panose="020B0604020202020204" pitchFamily="34" charset="0"/>
            </a:endParaRPr>
          </a:p>
          <a:p>
            <a:pPr marL="458787" lvl="1" indent="0">
              <a:buClrTx/>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b="1" dirty="0" err="1" smtClean="0">
                <a:latin typeface="Arial" panose="020B0604020202020204" pitchFamily="34" charset="0"/>
                <a:cs typeface="Arial" panose="020B0604020202020204" pitchFamily="34" charset="0"/>
              </a:rPr>
              <a:t>Thèmes</a:t>
            </a:r>
            <a:r>
              <a:rPr lang="en-CA" b="1" dirty="0" smtClean="0">
                <a:latin typeface="Arial" panose="020B0604020202020204" pitchFamily="34" charset="0"/>
                <a:cs typeface="Arial" panose="020B0604020202020204" pitchFamily="34" charset="0"/>
              </a:rPr>
              <a:t> </a:t>
            </a:r>
            <a:r>
              <a:rPr lang="en-CA" b="1" dirty="0" err="1" smtClean="0">
                <a:latin typeface="Arial" panose="020B0604020202020204" pitchFamily="34" charset="0"/>
                <a:cs typeface="Arial" panose="020B0604020202020204" pitchFamily="34" charset="0"/>
              </a:rPr>
              <a:t>principaux</a:t>
            </a:r>
            <a:r>
              <a:rPr lang="en-CA" b="1" dirty="0" smtClean="0">
                <a:latin typeface="Arial" panose="020B0604020202020204" pitchFamily="34" charset="0"/>
                <a:cs typeface="Arial" panose="020B0604020202020204" pitchFamily="34" charset="0"/>
              </a:rPr>
              <a:t>:</a:t>
            </a:r>
          </a:p>
          <a:p>
            <a:pPr marL="1030287" lvl="1" indent="-571500">
              <a:spcBef>
                <a:spcPts val="1200"/>
              </a:spcBef>
              <a:buClrTx/>
              <a:buFont typeface="Arial" panose="020B0604020202020204" pitchFamily="34"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sz="2000" dirty="0" err="1" smtClean="0">
                <a:latin typeface="+mj-lt"/>
                <a:cs typeface="BrowalliaUPC" panose="020B0604020202020204" pitchFamily="34" charset="-34"/>
              </a:rPr>
              <a:t>L’architecture</a:t>
            </a:r>
            <a:r>
              <a:rPr lang="en-CA" sz="2000" dirty="0" smtClean="0">
                <a:latin typeface="+mj-lt"/>
                <a:cs typeface="BrowalliaUPC" panose="020B0604020202020204" pitchFamily="34" charset="-34"/>
              </a:rPr>
              <a:t> du Cloud</a:t>
            </a:r>
          </a:p>
          <a:p>
            <a:pPr marL="1030287" lvl="1" indent="-571500">
              <a:spcBef>
                <a:spcPts val="1200"/>
              </a:spcBef>
              <a:buClrTx/>
              <a:buFont typeface="Arial" panose="020B0604020202020204" pitchFamily="34"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sz="2000" dirty="0" smtClean="0">
                <a:latin typeface="+mj-lt"/>
                <a:cs typeface="BrowalliaUPC" panose="020B0604020202020204" pitchFamily="34" charset="-34"/>
              </a:rPr>
              <a:t>La </a:t>
            </a:r>
            <a:r>
              <a:rPr lang="en-CA" sz="2000" dirty="0" err="1" smtClean="0">
                <a:latin typeface="+mj-lt"/>
                <a:cs typeface="BrowalliaUPC" panose="020B0604020202020204" pitchFamily="34" charset="-34"/>
              </a:rPr>
              <a:t>sécurité</a:t>
            </a:r>
            <a:r>
              <a:rPr lang="en-CA" sz="2000" dirty="0" smtClean="0">
                <a:latin typeface="+mj-lt"/>
                <a:cs typeface="BrowalliaUPC" panose="020B0604020202020204" pitchFamily="34" charset="-34"/>
              </a:rPr>
              <a:t> </a:t>
            </a:r>
            <a:r>
              <a:rPr lang="en-CA" sz="2000" dirty="0" err="1" smtClean="0">
                <a:latin typeface="+mj-lt"/>
                <a:cs typeface="BrowalliaUPC" panose="020B0604020202020204" pitchFamily="34" charset="-34"/>
              </a:rPr>
              <a:t>dans</a:t>
            </a:r>
            <a:r>
              <a:rPr lang="en-CA" sz="2000" dirty="0" smtClean="0">
                <a:latin typeface="+mj-lt"/>
                <a:cs typeface="BrowalliaUPC" panose="020B0604020202020204" pitchFamily="34" charset="-34"/>
              </a:rPr>
              <a:t> le Cloud </a:t>
            </a:r>
          </a:p>
          <a:p>
            <a:pPr marL="1030287" lvl="1" indent="-571500">
              <a:spcBef>
                <a:spcPts val="1200"/>
              </a:spcBef>
              <a:buClrTx/>
              <a:buFont typeface="Arial" panose="020B0604020202020204" pitchFamily="34"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sz="2000" dirty="0" smtClean="0">
                <a:latin typeface="+mj-lt"/>
                <a:cs typeface="BrowalliaUPC" panose="020B0604020202020204" pitchFamily="34" charset="-34"/>
              </a:rPr>
              <a:t>La vie </a:t>
            </a:r>
            <a:r>
              <a:rPr lang="en-CA" sz="2000" dirty="0" err="1" smtClean="0">
                <a:latin typeface="+mj-lt"/>
                <a:cs typeface="BrowalliaUPC" panose="020B0604020202020204" pitchFamily="34" charset="-34"/>
              </a:rPr>
              <a:t>privée</a:t>
            </a:r>
            <a:r>
              <a:rPr lang="en-CA" sz="2000" dirty="0" smtClean="0">
                <a:latin typeface="+mj-lt"/>
                <a:cs typeface="BrowalliaUPC" panose="020B0604020202020204" pitchFamily="34" charset="-34"/>
              </a:rPr>
              <a:t> </a:t>
            </a:r>
            <a:r>
              <a:rPr lang="en-CA" sz="2000" dirty="0" err="1" smtClean="0">
                <a:latin typeface="+mj-lt"/>
                <a:cs typeface="BrowalliaUPC" panose="020B0604020202020204" pitchFamily="34" charset="-34"/>
              </a:rPr>
              <a:t>dans</a:t>
            </a:r>
            <a:r>
              <a:rPr lang="en-CA" sz="2000" dirty="0" smtClean="0">
                <a:latin typeface="+mj-lt"/>
                <a:cs typeface="BrowalliaUPC" panose="020B0604020202020204" pitchFamily="34" charset="-34"/>
              </a:rPr>
              <a:t> le Cloud</a:t>
            </a:r>
          </a:p>
          <a:p>
            <a:pPr marL="1030287" lvl="1" indent="-571500">
              <a:spcBef>
                <a:spcPts val="1200"/>
              </a:spcBef>
              <a:buClrTx/>
              <a:buFont typeface="Arial" panose="020B0604020202020204" pitchFamily="34"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sz="2000" dirty="0" smtClean="0">
                <a:latin typeface="+mj-lt"/>
                <a:cs typeface="BrowalliaUPC" panose="020B0604020202020204" pitchFamily="34" charset="-34"/>
              </a:rPr>
              <a:t>La recevabilité des documents et </a:t>
            </a:r>
            <a:r>
              <a:rPr lang="en-CA" sz="2000" dirty="0" err="1" smtClean="0">
                <a:latin typeface="+mj-lt"/>
                <a:cs typeface="BrowalliaUPC" panose="020B0604020202020204" pitchFamily="34" charset="-34"/>
              </a:rPr>
              <a:t>données</a:t>
            </a:r>
            <a:r>
              <a:rPr lang="en-CA" sz="2000" dirty="0" smtClean="0">
                <a:latin typeface="+mj-lt"/>
                <a:cs typeface="BrowalliaUPC" panose="020B0604020202020204" pitchFamily="34" charset="-34"/>
              </a:rPr>
              <a:t> </a:t>
            </a:r>
            <a:r>
              <a:rPr lang="en-CA" sz="2000" dirty="0" err="1" smtClean="0">
                <a:latin typeface="+mj-lt"/>
                <a:cs typeface="BrowalliaUPC" panose="020B0604020202020204" pitchFamily="34" charset="-34"/>
              </a:rPr>
              <a:t>entreposées</a:t>
            </a:r>
            <a:r>
              <a:rPr lang="en-CA" sz="2000" dirty="0" smtClean="0">
                <a:latin typeface="+mj-lt"/>
                <a:cs typeface="BrowalliaUPC" panose="020B0604020202020204" pitchFamily="34" charset="-34"/>
              </a:rPr>
              <a:t> </a:t>
            </a:r>
            <a:r>
              <a:rPr lang="en-CA" sz="2000" dirty="0" err="1" smtClean="0">
                <a:latin typeface="+mj-lt"/>
                <a:cs typeface="BrowalliaUPC" panose="020B0604020202020204" pitchFamily="34" charset="-34"/>
              </a:rPr>
              <a:t>dans</a:t>
            </a:r>
            <a:r>
              <a:rPr lang="en-CA" sz="2000" dirty="0" smtClean="0">
                <a:latin typeface="+mj-lt"/>
                <a:cs typeface="BrowalliaUPC" panose="020B0604020202020204" pitchFamily="34" charset="-34"/>
              </a:rPr>
              <a:t> le Cloud </a:t>
            </a:r>
            <a:r>
              <a:rPr lang="en-CA" sz="2000" dirty="0" err="1" smtClean="0">
                <a:latin typeface="+mj-lt"/>
                <a:cs typeface="BrowalliaUPC" panose="020B0604020202020204" pitchFamily="34" charset="-34"/>
              </a:rPr>
              <a:t>comme</a:t>
            </a:r>
            <a:r>
              <a:rPr lang="en-CA" sz="2000" dirty="0" smtClean="0">
                <a:latin typeface="+mj-lt"/>
                <a:cs typeface="BrowalliaUPC" panose="020B0604020202020204" pitchFamily="34" charset="-34"/>
              </a:rPr>
              <a:t> </a:t>
            </a:r>
            <a:r>
              <a:rPr lang="en-CA" sz="2000" dirty="0" err="1" smtClean="0">
                <a:latin typeface="+mj-lt"/>
                <a:cs typeface="BrowalliaUPC" panose="020B0604020202020204" pitchFamily="34" charset="-34"/>
              </a:rPr>
              <a:t>prévue</a:t>
            </a:r>
            <a:r>
              <a:rPr lang="en-CA" sz="2000" dirty="0" smtClean="0">
                <a:latin typeface="+mj-lt"/>
                <a:cs typeface="BrowalliaUPC" panose="020B0604020202020204" pitchFamily="34" charset="-34"/>
              </a:rPr>
              <a:t> </a:t>
            </a:r>
          </a:p>
          <a:p>
            <a:pPr marL="1030287" lvl="1" indent="-571500">
              <a:spcBef>
                <a:spcPts val="1200"/>
              </a:spcBef>
              <a:buClrTx/>
              <a:buFont typeface="Arial" panose="020B0604020202020204" pitchFamily="34"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sz="2000" dirty="0" smtClean="0">
                <a:latin typeface="+mj-lt"/>
                <a:cs typeface="BrowalliaUPC" panose="020B0604020202020204" pitchFamily="34" charset="-34"/>
              </a:rPr>
              <a:t>Le </a:t>
            </a:r>
            <a:r>
              <a:rPr lang="en-CA" sz="2000" dirty="0" err="1" smtClean="0">
                <a:latin typeface="+mj-lt"/>
                <a:cs typeface="BrowalliaUPC" panose="020B0604020202020204" pitchFamily="34" charset="-34"/>
              </a:rPr>
              <a:t>contrôle</a:t>
            </a:r>
            <a:r>
              <a:rPr lang="en-CA" sz="2000" dirty="0" smtClean="0">
                <a:latin typeface="+mj-lt"/>
                <a:cs typeface="BrowalliaUPC" panose="020B0604020202020204" pitchFamily="34" charset="-34"/>
              </a:rPr>
              <a:t> de la </a:t>
            </a:r>
            <a:r>
              <a:rPr lang="en-CA" sz="2000" dirty="0" err="1" smtClean="0">
                <a:latin typeface="+mj-lt"/>
                <a:cs typeface="BrowalliaUPC" panose="020B0604020202020204" pitchFamily="34" charset="-34"/>
              </a:rPr>
              <a:t>qualité</a:t>
            </a:r>
            <a:r>
              <a:rPr lang="en-CA" sz="2000" dirty="0" smtClean="0">
                <a:latin typeface="+mj-lt"/>
                <a:cs typeface="BrowalliaUPC" panose="020B0604020202020204" pitchFamily="34" charset="-34"/>
              </a:rPr>
              <a:t> des </a:t>
            </a:r>
            <a:r>
              <a:rPr lang="en-CA" sz="2000" dirty="0" err="1" smtClean="0">
                <a:latin typeface="+mj-lt"/>
                <a:cs typeface="BrowalliaUPC" panose="020B0604020202020204" pitchFamily="34" charset="-34"/>
              </a:rPr>
              <a:t>données</a:t>
            </a:r>
            <a:r>
              <a:rPr lang="en-CA" sz="2000" dirty="0" smtClean="0">
                <a:latin typeface="+mj-lt"/>
                <a:cs typeface="BrowalliaUPC" panose="020B0604020202020204" pitchFamily="34" charset="-34"/>
              </a:rPr>
              <a:t> </a:t>
            </a:r>
            <a:r>
              <a:rPr lang="en-CA" sz="2000" dirty="0" err="1" smtClean="0">
                <a:latin typeface="+mj-lt"/>
                <a:cs typeface="BrowalliaUPC" panose="020B0604020202020204" pitchFamily="34" charset="-34"/>
              </a:rPr>
              <a:t>dans</a:t>
            </a:r>
            <a:r>
              <a:rPr lang="en-CA" sz="2000" dirty="0" smtClean="0">
                <a:latin typeface="+mj-lt"/>
                <a:cs typeface="BrowalliaUPC" panose="020B0604020202020204" pitchFamily="34" charset="-34"/>
              </a:rPr>
              <a:t> le Cloud</a:t>
            </a:r>
          </a:p>
          <a:p>
            <a:pPr lvl="1" indent="-284163">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CA" sz="3600" dirty="0" smtClean="0">
              <a:latin typeface="BrowalliaUPC" panose="020B0604020202020204" pitchFamily="34" charset="-34"/>
              <a:cs typeface="BrowalliaUPC" panose="020B0604020202020204" pitchFamily="34" charset="-34"/>
            </a:endParaRPr>
          </a:p>
          <a:p>
            <a:pPr lvl="1" indent="-284163">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CA" sz="3200" dirty="0" smtClean="0">
              <a:cs typeface="Times New Roman" panose="02020603050405020304" pitchFamily="18" charset="0"/>
            </a:endParaRPr>
          </a:p>
          <a:p>
            <a:pPr lvl="1" indent="-284163">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CA" dirty="0" smtClean="0"/>
          </a:p>
          <a:p>
            <a:pPr indent="-341313">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dirty="0" smtClean="0"/>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kumimoji="0" lang="en-GB" sz="2400" b="0" i="0" u="none" strike="noStrike" cap="none" normalizeH="0" baseline="0" smtClean="0">
            <a:ln>
              <a:noFill/>
            </a:ln>
            <a:solidFill>
              <a:schemeClr val="bg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kumimoji="0" lang="en-GB" sz="2400" b="0" i="0" u="none" strike="noStrike" cap="none" normalizeH="0" baseline="0" smtClean="0">
            <a:ln>
              <a:noFill/>
            </a:ln>
            <a:solidFill>
              <a:schemeClr val="bg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11689</TotalTime>
  <Words>3090</Words>
  <Application>Microsoft Office PowerPoint</Application>
  <PresentationFormat>On-screen Show (4:3)</PresentationFormat>
  <Paragraphs>357</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Records in the Cloud: Résultats préliminaires</vt:lpstr>
      <vt:lpstr>Agenda</vt:lpstr>
      <vt:lpstr>PowerPoint Presentation</vt:lpstr>
      <vt:lpstr>PowerPoint Presentation</vt:lpstr>
      <vt:lpstr>L’Équipe</vt:lpstr>
      <vt:lpstr>Objectifs</vt:lpstr>
      <vt:lpstr>Méthodologie</vt:lpstr>
      <vt:lpstr>PowerPoint Presentation</vt:lpstr>
      <vt:lpstr>Analyse de la littérature</vt:lpstr>
      <vt:lpstr>Analyse de la littérature (suite)</vt:lpstr>
      <vt:lpstr>Questionnaire auprès des utilisateurs</vt:lpstr>
      <vt:lpstr>Résultats du questionnaire</vt:lpstr>
      <vt:lpstr>Résultats du questionnaire (suite)</vt:lpstr>
      <vt:lpstr>Résultats du questionnaire (suite)</vt:lpstr>
      <vt:lpstr>Résultats du questionnaire (suite)</vt:lpstr>
      <vt:lpstr>Résultats du questionnaire (suite)</vt:lpstr>
      <vt:lpstr>Résultats du questionnaire (suite)</vt:lpstr>
      <vt:lpstr>Entrevues avec les fournisseurs</vt:lpstr>
      <vt:lpstr>Methodologie : Difficultés </vt:lpstr>
      <vt:lpstr>Prochaines étapes…</vt:lpstr>
      <vt:lpstr>Pour en lire davantage…</vt:lpstr>
      <vt:lpstr>Pour en lire davantage…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Records in the Cloud</dc:title>
  <dc:subject>Records in the Cloud</dc:subject>
  <dc:creator>Fiver Watson</dc:creator>
  <cp:lastModifiedBy>Valerie</cp:lastModifiedBy>
  <cp:revision>491</cp:revision>
  <cp:lastPrinted>1601-01-01T00:00:00Z</cp:lastPrinted>
  <dcterms:created xsi:type="dcterms:W3CDTF">2010-06-04T03:15:37Z</dcterms:created>
  <dcterms:modified xsi:type="dcterms:W3CDTF">2014-05-29T14:11:13Z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-789140667</vt:i4>
  </property>
  <property fmtid="{D5CDD505-2E9C-101B-9397-08002B2CF9AE}" pid="3" name="_NewReviewCycle">
    <vt:lpwstr/>
  </property>
  <property fmtid="{D5CDD505-2E9C-101B-9397-08002B2CF9AE}" pid="4" name="_EmailSubject">
    <vt:lpwstr>conférence de l'AAQ...</vt:lpwstr>
  </property>
  <property fmtid="{D5CDD505-2E9C-101B-9397-08002B2CF9AE}" pid="5" name="_AuthorEmail">
    <vt:lpwstr>basma.makhlouf-shabou@hesge.ch</vt:lpwstr>
  </property>
  <property fmtid="{D5CDD505-2E9C-101B-9397-08002B2CF9AE}" pid="6" name="_AuthorEmailDisplayName">
    <vt:lpwstr>Makhlouf Shabou Basma (HES)</vt:lpwstr>
  </property>
</Properties>
</file>